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85" r:id="rId4"/>
    <p:sldId id="286" r:id="rId5"/>
    <p:sldId id="287" r:id="rId6"/>
    <p:sldId id="288" r:id="rId7"/>
    <p:sldId id="290" r:id="rId8"/>
    <p:sldId id="292" r:id="rId9"/>
    <p:sldId id="291" r:id="rId10"/>
    <p:sldId id="293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003300"/>
    <a:srgbClr val="336600"/>
    <a:srgbClr val="006600"/>
    <a:srgbClr val="CCFF33"/>
    <a:srgbClr val="CCFF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1964" autoAdjust="0"/>
    <p:restoredTop sz="94660"/>
  </p:normalViewPr>
  <p:slideViewPr>
    <p:cSldViewPr>
      <p:cViewPr>
        <p:scale>
          <a:sx n="75" d="100"/>
          <a:sy n="75" d="100"/>
        </p:scale>
        <p:origin x="-2664" y="-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0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2270-F7F2-4CF9-ABA3-DB0D9D5A608D}" type="datetimeFigureOut">
              <a:rPr lang="ko-KR" altLang="en-US" smtClean="0"/>
              <a:t>2019-04-29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1B412-AE7F-4BCD-B451-EC6D0DF1B340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300192" y="5805264"/>
            <a:ext cx="252028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D:\SBCR로고\SBCR로고 [JPG]\국·영문-혼합조합1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877272"/>
            <a:ext cx="2578467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757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6" descr="master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1B412-AE7F-4BCD-B451-EC6D0DF1B340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0" y="908720"/>
            <a:ext cx="867645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>
            <a:spLocks noGrp="1"/>
          </p:cNvSpPr>
          <p:nvPr>
            <p:ph type="title"/>
          </p:nvPr>
        </p:nvSpPr>
        <p:spPr>
          <a:xfrm>
            <a:off x="230832" y="260648"/>
            <a:ext cx="8229600" cy="562074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8" name="Picture 4" descr="C:\Users\홍수림\Desktop\아랫배경 copy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8" y="6444149"/>
            <a:ext cx="947096" cy="441235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036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2270-F7F2-4CF9-ABA3-DB0D9D5A608D}" type="datetimeFigureOut">
              <a:rPr lang="ko-KR" altLang="en-US" smtClean="0"/>
              <a:t>2019-04-29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1B412-AE7F-4BCD-B451-EC6D0DF1B3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1161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2270-F7F2-4CF9-ABA3-DB0D9D5A608D}" type="datetimeFigureOut">
              <a:rPr lang="ko-KR" altLang="en-US" smtClean="0"/>
              <a:t>2019-04-29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1B412-AE7F-4BCD-B451-EC6D0DF1B3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9623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2270-F7F2-4CF9-ABA3-DB0D9D5A608D}" type="datetimeFigureOut">
              <a:rPr lang="ko-KR" altLang="en-US" smtClean="0"/>
              <a:t>2019-04-29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1B412-AE7F-4BCD-B451-EC6D0DF1B3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3309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2270-F7F2-4CF9-ABA3-DB0D9D5A608D}" type="datetimeFigureOut">
              <a:rPr lang="ko-KR" altLang="en-US" smtClean="0"/>
              <a:t>2019-04-29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1B412-AE7F-4BCD-B451-EC6D0DF1B3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094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2270-F7F2-4CF9-ABA3-DB0D9D5A608D}" type="datetimeFigureOut">
              <a:rPr lang="ko-KR" altLang="en-US" smtClean="0"/>
              <a:t>2019-04-29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1B412-AE7F-4BCD-B451-EC6D0DF1B3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156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2270-F7F2-4CF9-ABA3-DB0D9D5A608D}" type="datetimeFigureOut">
              <a:rPr lang="ko-KR" altLang="en-US" smtClean="0"/>
              <a:t>2019-04-29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1B412-AE7F-4BCD-B451-EC6D0DF1B3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2376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2270-F7F2-4CF9-ABA3-DB0D9D5A608D}" type="datetimeFigureOut">
              <a:rPr lang="ko-KR" altLang="en-US" smtClean="0"/>
              <a:t>2019-04-29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1B412-AE7F-4BCD-B451-EC6D0DF1B3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091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2270-F7F2-4CF9-ABA3-DB0D9D5A608D}" type="datetimeFigureOut">
              <a:rPr lang="ko-KR" altLang="en-US" smtClean="0"/>
              <a:t>2019-04-29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1B412-AE7F-4BCD-B451-EC6D0DF1B3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9148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2270-F7F2-4CF9-ABA3-DB0D9D5A608D}" type="datetimeFigureOut">
              <a:rPr lang="ko-KR" altLang="en-US" smtClean="0"/>
              <a:t>2019-04-29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1B412-AE7F-4BCD-B451-EC6D0DF1B3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2802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내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678" y="0"/>
            <a:ext cx="9144000" cy="6899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 defTabSz="829519"/>
            <a:endParaRPr lang="ko-KR" altLang="en-US" sz="1500">
              <a:solidFill>
                <a:prstClr val="white"/>
              </a:solidFill>
              <a:ea typeface="나눔고딕" panose="020D0604000000000000" pitchFamily="50" charset="-127"/>
            </a:endParaRPr>
          </a:p>
        </p:txBody>
      </p:sp>
      <p:sp>
        <p:nvSpPr>
          <p:cNvPr id="5" name="자유형 4"/>
          <p:cNvSpPr/>
          <p:nvPr userDrawn="1"/>
        </p:nvSpPr>
        <p:spPr>
          <a:xfrm>
            <a:off x="1" y="1"/>
            <a:ext cx="8698003" cy="681691"/>
          </a:xfrm>
          <a:custGeom>
            <a:avLst/>
            <a:gdLst>
              <a:gd name="connsiteX0" fmla="*/ 0 w 3974308"/>
              <a:gd name="connsiteY0" fmla="*/ 0 h 385011"/>
              <a:gd name="connsiteX1" fmla="*/ 3974307 w 3974308"/>
              <a:gd name="connsiteY1" fmla="*/ 0 h 385011"/>
              <a:gd name="connsiteX2" fmla="*/ 3974308 w 3974308"/>
              <a:gd name="connsiteY2" fmla="*/ 192505 h 385011"/>
              <a:gd name="connsiteX3" fmla="*/ 3781802 w 3974308"/>
              <a:gd name="connsiteY3" fmla="*/ 385011 h 385011"/>
              <a:gd name="connsiteX4" fmla="*/ 0 w 3974308"/>
              <a:gd name="connsiteY4" fmla="*/ 385011 h 38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4308" h="385011">
                <a:moveTo>
                  <a:pt x="0" y="0"/>
                </a:moveTo>
                <a:lnTo>
                  <a:pt x="3974307" y="0"/>
                </a:lnTo>
                <a:cubicBezTo>
                  <a:pt x="3974307" y="64168"/>
                  <a:pt x="3974308" y="128337"/>
                  <a:pt x="3974308" y="192505"/>
                </a:cubicBezTo>
                <a:cubicBezTo>
                  <a:pt x="3974308" y="298823"/>
                  <a:pt x="3888120" y="385011"/>
                  <a:pt x="3781802" y="385011"/>
                </a:cubicBezTo>
                <a:lnTo>
                  <a:pt x="0" y="385011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defTabSz="829519"/>
            <a:endParaRPr lang="ko-KR" altLang="en-US" sz="998" b="1" spc="-91">
              <a:solidFill>
                <a:prstClr val="white"/>
              </a:solidFill>
              <a:ea typeface="나눔고딕" panose="020D0604000000000000" pitchFamily="50" charset="-127"/>
            </a:endParaRPr>
          </a:p>
        </p:txBody>
      </p:sp>
      <p:sp>
        <p:nvSpPr>
          <p:cNvPr id="6" name="텍스트 개체 틀 3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0"/>
            <a:ext cx="9144000" cy="684360"/>
          </a:xfrm>
          <a:prstGeom prst="rect">
            <a:avLst/>
          </a:prstGeom>
        </p:spPr>
        <p:txBody>
          <a:bodyPr lIns="324000" tIns="180000" rIns="0" bIns="0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829549" rtl="0" eaLnBrk="1" latinLnBrk="1" hangingPunct="1">
              <a:lnSpc>
                <a:spcPct val="90000"/>
              </a:lnSpc>
              <a:spcBef>
                <a:spcPts val="907"/>
              </a:spcBef>
              <a:buFont typeface="Arial" panose="020B0604020202020204" pitchFamily="34" charset="0"/>
              <a:buNone/>
              <a:defRPr lang="ko-KR" altLang="en-US" sz="2600" b="0" kern="1200" spc="0" baseline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defRPr>
            </a:lvl1pPr>
          </a:lstStyle>
          <a:p>
            <a:pPr lvl="0"/>
            <a:r>
              <a:rPr lang="en-US" altLang="ko-KR" smtClean="0"/>
              <a:t>1. </a:t>
            </a:r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3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7866654" y="6447659"/>
            <a:ext cx="642029" cy="308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defTabSz="839876"/>
            <a:fld id="{08ED2D31-BE64-4E41-835D-DE0E3710DC17}" type="slidenum">
              <a:rPr lang="ko-KR" altLang="en-US" smtClean="0">
                <a:solidFill>
                  <a:prstClr val="black"/>
                </a:solidFill>
              </a:rPr>
              <a:pPr defTabSz="839876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4071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dirty="0" smtClean="0"/>
              <a:t>한국표준협회 스마트혁신센터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04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48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C2270-F7F2-4CF9-ABA3-DB0D9D5A608D}" type="datetimeFigureOut">
              <a:rPr lang="ko-KR" altLang="en-US" smtClean="0"/>
              <a:t>2019-04-29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1B412-AE7F-4BCD-B451-EC6D0DF1B3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52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t.smplatform.go.kr/" TargetMode="External"/><Relationship Id="rId2" Type="http://schemas.openxmlformats.org/officeDocument/2006/relationships/hyperlink" Target="http://www.smart-factory.kr/" TargetMode="Externa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15616" y="1988840"/>
            <a:ext cx="6984776" cy="1470025"/>
          </a:xfrm>
        </p:spPr>
        <p:txBody>
          <a:bodyPr>
            <a:normAutofit/>
          </a:bodyPr>
          <a:lstStyle/>
          <a:p>
            <a:r>
              <a:rPr lang="ko-KR" altLang="en-US" sz="3600" b="1" dirty="0" smtClean="0">
                <a:solidFill>
                  <a:schemeClr val="bg1"/>
                </a:solidFill>
                <a:latin typeface="+mn-lt"/>
              </a:rPr>
              <a:t>스마트공장 수준확인제도</a:t>
            </a:r>
            <a:endParaRPr lang="ko-KR" altLang="en-US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>
          <a:xfrm>
            <a:off x="1371600" y="4390256"/>
            <a:ext cx="6400800" cy="622920"/>
          </a:xfrm>
        </p:spPr>
        <p:txBody>
          <a:bodyPr>
            <a:normAutofit/>
          </a:bodyPr>
          <a:lstStyle/>
          <a:p>
            <a:r>
              <a:rPr lang="en-US" altLang="ko-KR" sz="2000" dirty="0" smtClean="0">
                <a:solidFill>
                  <a:srgbClr val="FFC000"/>
                </a:solidFill>
              </a:rPr>
              <a:t>2019. 4.   .</a:t>
            </a:r>
            <a:endParaRPr lang="ko-KR" altLang="en-US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27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/>
          <p:cNvSpPr>
            <a:spLocks noGrp="1"/>
          </p:cNvSpPr>
          <p:nvPr>
            <p:ph type="body" sz="quarter" idx="12"/>
          </p:nvPr>
        </p:nvSpPr>
        <p:spPr/>
        <p:txBody>
          <a:bodyPr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스마트공장 수준확인제도 운영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214210" y="6447659"/>
            <a:ext cx="642029" cy="308111"/>
          </a:xfrm>
        </p:spPr>
        <p:txBody>
          <a:bodyPr/>
          <a:lstStyle/>
          <a:p>
            <a:pPr defTabSz="839876"/>
            <a:fld id="{08ED2D31-BE64-4E41-835D-DE0E3710DC17}" type="slidenum">
              <a:rPr lang="ko-KR" altLang="en-US" smtClean="0">
                <a:solidFill>
                  <a:prstClr val="black"/>
                </a:solidFill>
              </a:rPr>
              <a:pPr defTabSz="839876"/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275473" y="980729"/>
            <a:ext cx="3692448" cy="342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5454" tIns="47727" rIns="95454" bIns="47727">
            <a:spAutoFit/>
          </a:bodyPr>
          <a:lstStyle/>
          <a:p>
            <a:pPr marL="265113" indent="-26511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kumimoji="1" lang="ko-KR" altLang="en-US" sz="16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 Unicode MS" panose="020B0604020202020204" pitchFamily="50" charset="-127"/>
              </a:rPr>
              <a:t>스마트공장 수준확인제도 추진 목적</a:t>
            </a:r>
            <a:endParaRPr kumimoji="1" lang="ko-KR" altLang="en-US" sz="16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282071" y="4119564"/>
            <a:ext cx="1336034" cy="342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5454" tIns="47727" rIns="95454" bIns="47727">
            <a:spAutoFit/>
          </a:bodyPr>
          <a:lstStyle/>
          <a:p>
            <a:pPr marL="265113" indent="-26511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kumimoji="1" lang="ko-KR" altLang="en-US" sz="16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 Unicode MS" panose="020B0604020202020204" pitchFamily="50" charset="-127"/>
              </a:rPr>
              <a:t>추진 절차</a:t>
            </a:r>
            <a:endParaRPr kumimoji="1" lang="ko-KR" altLang="en-US" sz="16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12184" y="1320478"/>
            <a:ext cx="842634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spcBef>
                <a:spcPts val="600"/>
              </a:spcBef>
              <a:buFont typeface="나눔고딕" panose="020D0604000000000000" pitchFamily="50" charset="-127"/>
              <a:buChar char="◦"/>
            </a:pP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(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개요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) 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스마트공장수준확인제도란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기업의 스마트화 수준을 규정된 절차에 따라 </a:t>
            </a:r>
            <a:endParaRPr lang="en-US" altLang="ko-KR" sz="1300" dirty="0" smtClean="0">
              <a:solidFill>
                <a:prstClr val="black"/>
              </a:solidFill>
              <a:latin typeface="+mn-ea"/>
            </a:endParaRPr>
          </a:p>
          <a:p>
            <a:pPr lvl="0">
              <a:spcBef>
                <a:spcPts val="600"/>
              </a:spcBef>
            </a:pPr>
            <a:r>
              <a:rPr lang="en-US" altLang="ko-KR" sz="1300" dirty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              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공신력 있는 제 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3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자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(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확인기관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)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가 확인하고 검증하는 제도</a:t>
            </a:r>
            <a:endParaRPr lang="en-US" altLang="ko-KR" sz="1300" dirty="0" smtClean="0">
              <a:solidFill>
                <a:prstClr val="black"/>
              </a:solidFill>
              <a:latin typeface="+mn-ea"/>
            </a:endParaRPr>
          </a:p>
          <a:p>
            <a:pPr lvl="0">
              <a:spcBef>
                <a:spcPts val="600"/>
              </a:spcBef>
            </a:pPr>
            <a:endParaRPr lang="en-US" altLang="ko-KR" sz="1300" dirty="0" smtClean="0">
              <a:solidFill>
                <a:prstClr val="black"/>
              </a:solidFill>
              <a:latin typeface="+mn-ea"/>
            </a:endParaRPr>
          </a:p>
          <a:p>
            <a:pPr marL="228600" lvl="0" indent="-228600">
              <a:spcBef>
                <a:spcPts val="600"/>
              </a:spcBef>
              <a:buFont typeface="나눔고딕" panose="020D0604000000000000" pitchFamily="50" charset="-127"/>
              <a:buChar char="◦"/>
            </a:pP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(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목적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) 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스마트공장 수준확인 시행을 통한 민간 중심의 스마트공장 자발적 확산 기반 마련</a:t>
            </a:r>
            <a:endParaRPr lang="en-US" altLang="ko-KR" sz="1300" dirty="0" smtClean="0">
              <a:solidFill>
                <a:prstClr val="black"/>
              </a:solidFill>
              <a:latin typeface="+mn-ea"/>
            </a:endParaRPr>
          </a:p>
          <a:p>
            <a:pPr marL="228600" lvl="0" indent="-228600">
              <a:spcBef>
                <a:spcPts val="600"/>
              </a:spcBef>
              <a:buFont typeface="나눔고딕" panose="020D0604000000000000" pitchFamily="50" charset="-127"/>
              <a:buChar char="◦"/>
            </a:pPr>
            <a:endParaRPr lang="ko-KR" altLang="en-US" sz="1300" dirty="0">
              <a:solidFill>
                <a:prstClr val="black"/>
              </a:solidFill>
              <a:latin typeface="+mn-ea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90589"/>
              </p:ext>
            </p:extLst>
          </p:nvPr>
        </p:nvGraphicFramePr>
        <p:xfrm>
          <a:off x="843535" y="4631055"/>
          <a:ext cx="7487352" cy="1794738"/>
        </p:xfrm>
        <a:graphic>
          <a:graphicData uri="http://schemas.openxmlformats.org/drawingml/2006/table">
            <a:tbl>
              <a:tblPr/>
              <a:tblGrid>
                <a:gridCol w="1645139">
                  <a:extLst>
                    <a:ext uri="{9D8B030D-6E8A-4147-A177-3AD203B41FA5}">
                      <a16:colId xmlns:a16="http://schemas.microsoft.com/office/drawing/2014/main" xmlns="" val="2394776293"/>
                    </a:ext>
                  </a:extLst>
                </a:gridCol>
                <a:gridCol w="302265">
                  <a:extLst>
                    <a:ext uri="{9D8B030D-6E8A-4147-A177-3AD203B41FA5}">
                      <a16:colId xmlns:a16="http://schemas.microsoft.com/office/drawing/2014/main" xmlns="" val="2322262446"/>
                    </a:ext>
                  </a:extLst>
                </a:gridCol>
                <a:gridCol w="1645139">
                  <a:extLst>
                    <a:ext uri="{9D8B030D-6E8A-4147-A177-3AD203B41FA5}">
                      <a16:colId xmlns:a16="http://schemas.microsoft.com/office/drawing/2014/main" xmlns="" val="3501237414"/>
                    </a:ext>
                  </a:extLst>
                </a:gridCol>
                <a:gridCol w="257502">
                  <a:extLst>
                    <a:ext uri="{9D8B030D-6E8A-4147-A177-3AD203B41FA5}">
                      <a16:colId xmlns:a16="http://schemas.microsoft.com/office/drawing/2014/main" xmlns="" val="1856162772"/>
                    </a:ext>
                  </a:extLst>
                </a:gridCol>
                <a:gridCol w="1689902">
                  <a:extLst>
                    <a:ext uri="{9D8B030D-6E8A-4147-A177-3AD203B41FA5}">
                      <a16:colId xmlns:a16="http://schemas.microsoft.com/office/drawing/2014/main" xmlns="" val="3974360191"/>
                    </a:ext>
                  </a:extLst>
                </a:gridCol>
                <a:gridCol w="347028">
                  <a:extLst>
                    <a:ext uri="{9D8B030D-6E8A-4147-A177-3AD203B41FA5}">
                      <a16:colId xmlns:a16="http://schemas.microsoft.com/office/drawing/2014/main" xmlns="" val="2102366541"/>
                    </a:ext>
                  </a:extLst>
                </a:gridCol>
                <a:gridCol w="1600377">
                  <a:extLst>
                    <a:ext uri="{9D8B030D-6E8A-4147-A177-3AD203B41FA5}">
                      <a16:colId xmlns:a16="http://schemas.microsoft.com/office/drawing/2014/main" xmlns="" val="317772307"/>
                    </a:ext>
                  </a:extLst>
                </a:gridCol>
              </a:tblGrid>
              <a:tr h="295713">
                <a:tc>
                  <a:txBody>
                    <a:bodyPr/>
                    <a:lstStyle/>
                    <a:p>
                      <a:pPr marL="214630" marR="0" indent="-214630" algn="just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① </a:t>
                      </a:r>
                      <a:r>
                        <a:rPr lang="ko-KR" altLang="en-US" sz="1400" b="1" kern="0" spc="-13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신청접수</a:t>
                      </a:r>
                      <a:endParaRPr lang="ko-KR" altLang="en-US" sz="1400" b="1" kern="0" spc="-1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⇨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36220" marR="0" indent="-236220" algn="l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2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② </a:t>
                      </a:r>
                      <a:r>
                        <a:rPr lang="ko-KR" altLang="en-US" sz="1400" b="1" kern="0" spc="-22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기업진단 의뢰</a:t>
                      </a:r>
                      <a:endParaRPr lang="ko-KR" altLang="en-US" sz="1400" b="1" kern="0" spc="-22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⇨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36220" marR="0" indent="-236220" algn="l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③ 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심사원 배정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⇨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36220" marR="0" indent="-236220" algn="l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④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사전진단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0307592"/>
                  </a:ext>
                </a:extLst>
              </a:tr>
              <a:tr h="2957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기업</a:t>
                      </a:r>
                      <a:endParaRPr lang="en-US" altLang="ko-KR" sz="1400" kern="0" spc="-1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9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전담기관→확인기관</a:t>
                      </a:r>
                      <a:endParaRPr lang="ko-KR" altLang="en-US" sz="1400" kern="0" spc="-9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확인기관</a:t>
                      </a:r>
                      <a:endParaRPr lang="ko-KR" altLang="en-US" sz="1400" kern="0" spc="-1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신청기업</a:t>
                      </a:r>
                      <a:endParaRPr lang="ko-KR" altLang="en-US" sz="1400" kern="0" spc="-1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371725"/>
                  </a:ext>
                </a:extLst>
              </a:tr>
              <a:tr h="2957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>
                      <a:noFill/>
                    </a:lnL>
                    <a:lnR>
                      <a:noFill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>
                      <a:noFill/>
                    </a:lnL>
                    <a:lnR>
                      <a:noFill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>
                      <a:noFill/>
                    </a:lnL>
                    <a:lnR>
                      <a:noFill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>
                      <a:noFill/>
                    </a:lnL>
                    <a:lnR>
                      <a:noFill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35660860"/>
                  </a:ext>
                </a:extLst>
              </a:tr>
              <a:tr h="295713">
                <a:tc>
                  <a:txBody>
                    <a:bodyPr/>
                    <a:lstStyle/>
                    <a:p>
                      <a:pPr marL="236220" marR="0" indent="-236220" algn="l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⑧ 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확인서 발급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⇦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36220" marR="0" indent="-236220" algn="l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⑦ 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최종심의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⇦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36220" marR="0" indent="-236220" algn="l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⑥ 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결과보고서 작성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⇦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l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⑤ 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현장진단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2502823"/>
                  </a:ext>
                </a:extLst>
              </a:tr>
              <a:tr h="2957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전담기관</a:t>
                      </a:r>
                      <a:endParaRPr lang="ko-KR" altLang="en-US" sz="1400" kern="0" spc="-1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9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운영위원회</a:t>
                      </a:r>
                      <a:endParaRPr lang="ko-KR" altLang="en-US" sz="1400" kern="0" spc="-9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확인기관</a:t>
                      </a:r>
                      <a:endParaRPr lang="ko-KR" altLang="en-US" sz="1400" kern="0" spc="-1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확인기관</a:t>
                      </a:r>
                      <a:endParaRPr lang="en-US" altLang="ko-KR" sz="1400" kern="0" spc="-1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kern="0" spc="-1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면담조사</a:t>
                      </a:r>
                      <a:r>
                        <a:rPr lang="en-US" altLang="ko-KR" sz="1400" kern="0" spc="-1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자료조사</a:t>
                      </a:r>
                      <a:r>
                        <a:rPr lang="en-US" altLang="ko-KR" sz="1400" kern="0" spc="-1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현장실사</a:t>
                      </a:r>
                      <a:r>
                        <a:rPr lang="en-US" altLang="ko-KR" sz="1400" kern="0" spc="-1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kern="0" spc="-1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530" marR="1653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25951102"/>
                  </a:ext>
                </a:extLst>
              </a:tr>
            </a:tbl>
          </a:graphicData>
        </a:graphic>
      </p:graphicFrame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275473" y="2702567"/>
            <a:ext cx="3692448" cy="342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5454" tIns="47727" rIns="95454" bIns="47727">
            <a:spAutoFit/>
          </a:bodyPr>
          <a:lstStyle/>
          <a:p>
            <a:pPr marL="265113" indent="-26511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kumimoji="1" lang="ko-KR" altLang="en-US" sz="16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 Unicode MS" panose="020B0604020202020204" pitchFamily="50" charset="-127"/>
              </a:rPr>
              <a:t>스마트공장 수준확인제도 추진 체계</a:t>
            </a:r>
            <a:endParaRPr kumimoji="1" lang="ko-KR" altLang="en-US" sz="16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12184" y="3094570"/>
            <a:ext cx="8426346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spcBef>
                <a:spcPts val="600"/>
              </a:spcBef>
              <a:buFont typeface="나눔고딕" panose="020D0604000000000000" pitchFamily="50" charset="-127"/>
              <a:buChar char="◦"/>
            </a:pP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(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총괄기관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300" dirty="0" err="1" smtClean="0">
                <a:solidFill>
                  <a:prstClr val="black"/>
                </a:solidFill>
                <a:latin typeface="+mn-ea"/>
              </a:rPr>
              <a:t>중소벤처기업부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)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 사업총괄 및 기본계획 수립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사업공고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예산편성 등</a:t>
            </a:r>
            <a:endParaRPr lang="en-US" altLang="ko-KR" sz="1300" dirty="0" smtClean="0">
              <a:solidFill>
                <a:prstClr val="black"/>
              </a:solidFill>
              <a:latin typeface="+mn-ea"/>
            </a:endParaRPr>
          </a:p>
          <a:p>
            <a:pPr marL="228600" lvl="0" indent="-228600">
              <a:spcBef>
                <a:spcPts val="600"/>
              </a:spcBef>
              <a:buFont typeface="나눔고딕" panose="020D0604000000000000" pitchFamily="50" charset="-127"/>
              <a:buChar char="◦"/>
            </a:pP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(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전담기관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중소기업기술정보진흥원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)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 운영위원회 운영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확인기관 선정 및 관리</a:t>
            </a:r>
            <a:r>
              <a:rPr lang="en-US" altLang="ko-KR" sz="1300" dirty="0">
                <a:solidFill>
                  <a:prstClr val="black"/>
                </a:solidFill>
                <a:latin typeface="+mn-ea"/>
              </a:rPr>
              <a:t> 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등 전담관리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 </a:t>
            </a:r>
          </a:p>
          <a:p>
            <a:pPr marL="228600" lvl="0" indent="-228600">
              <a:spcBef>
                <a:spcPts val="600"/>
              </a:spcBef>
              <a:buFont typeface="나눔고딕" panose="020D0604000000000000" pitchFamily="50" charset="-127"/>
              <a:buChar char="◦"/>
            </a:pP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(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확인기</a:t>
            </a:r>
            <a:r>
              <a:rPr lang="ko-KR" altLang="en-US" sz="1300" dirty="0">
                <a:solidFill>
                  <a:prstClr val="black"/>
                </a:solidFill>
                <a:latin typeface="+mn-ea"/>
              </a:rPr>
              <a:t>관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) 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기업진단 및 스마트화 수준 측정</a:t>
            </a:r>
            <a:r>
              <a:rPr lang="en-US" altLang="ko-KR" sz="1300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심사원 양성</a:t>
            </a:r>
            <a:r>
              <a:rPr lang="en-US" altLang="ko-KR" sz="1300" dirty="0">
                <a:solidFill>
                  <a:prstClr val="black"/>
                </a:solidFill>
                <a:latin typeface="+mn-ea"/>
              </a:rPr>
              <a:t> </a:t>
            </a:r>
            <a:r>
              <a:rPr lang="ko-KR" altLang="en-US" sz="1300" dirty="0" smtClean="0">
                <a:solidFill>
                  <a:prstClr val="black"/>
                </a:solidFill>
                <a:latin typeface="+mn-ea"/>
              </a:rPr>
              <a:t>등</a:t>
            </a:r>
            <a:endParaRPr lang="en-US" altLang="ko-KR" sz="1300" dirty="0" smtClean="0">
              <a:solidFill>
                <a:prstClr val="black"/>
              </a:solidFill>
              <a:latin typeface="+mn-ea"/>
            </a:endParaRPr>
          </a:p>
          <a:p>
            <a:pPr marL="228600" lvl="0" indent="-228600">
              <a:spcBef>
                <a:spcPts val="600"/>
              </a:spcBef>
              <a:buFont typeface="나눔고딕" panose="020D0604000000000000" pitchFamily="50" charset="-127"/>
              <a:buChar char="◦"/>
            </a:pPr>
            <a:endParaRPr lang="ko-KR" altLang="en-US" sz="1300" dirty="0">
              <a:solidFill>
                <a:prstClr val="black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1342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/>
          <p:cNvSpPr>
            <a:spLocks noGrp="1"/>
          </p:cNvSpPr>
          <p:nvPr>
            <p:ph type="body" sz="quarter" idx="12"/>
          </p:nvPr>
        </p:nvSpPr>
        <p:spPr/>
        <p:txBody>
          <a:bodyPr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수준확인 운영 </a:t>
            </a:r>
            <a:r>
              <a:rPr lang="ko-KR" altLang="en-US" dirty="0"/>
              <a:t>프로세스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217547" y="738682"/>
            <a:ext cx="3330170" cy="342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5454" tIns="47727" rIns="95454" bIns="47727">
            <a:spAutoFit/>
          </a:bodyPr>
          <a:lstStyle/>
          <a:p>
            <a:pPr marL="265113" indent="-26511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kumimoji="1" lang="ko-KR" altLang="en-US" sz="1600" b="1" dirty="0" err="1" smtClean="0">
                <a:solidFill>
                  <a:srgbClr val="000000"/>
                </a:solidFill>
                <a:latin typeface="나눔고딕" panose="020D0604000000000000" pitchFamily="50" charset="-127"/>
                <a:cs typeface="Arial Unicode MS" panose="020B0604020202020204" pitchFamily="50" charset="-127"/>
              </a:rPr>
              <a:t>수준확인제</a:t>
            </a:r>
            <a:r>
              <a:rPr kumimoji="1" lang="ko-KR" altLang="en-US" sz="1600" b="1" dirty="0" smtClean="0">
                <a:solidFill>
                  <a:srgbClr val="000000"/>
                </a:solidFill>
                <a:latin typeface="나눔고딕" panose="020D0604000000000000" pitchFamily="50" charset="-127"/>
                <a:cs typeface="Arial Unicode MS" panose="020B0604020202020204" pitchFamily="50" charset="-127"/>
              </a:rPr>
              <a:t> 세부 운영 프로세스</a:t>
            </a:r>
            <a:endParaRPr kumimoji="1" lang="ko-KR" altLang="en-US" sz="1600" b="1" dirty="0">
              <a:solidFill>
                <a:srgbClr val="000000"/>
              </a:solidFill>
              <a:latin typeface="나눔고딕" panose="020D0604000000000000" pitchFamily="50" charset="-127"/>
              <a:cs typeface="Arial Unicode MS" panose="020B0604020202020204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246650"/>
              </p:ext>
            </p:extLst>
          </p:nvPr>
        </p:nvGraphicFramePr>
        <p:xfrm>
          <a:off x="100679" y="1093193"/>
          <a:ext cx="8778518" cy="5437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3012">
                  <a:extLst>
                    <a:ext uri="{9D8B030D-6E8A-4147-A177-3AD203B41FA5}">
                      <a16:colId xmlns:a16="http://schemas.microsoft.com/office/drawing/2014/main" xmlns="" val="3765681762"/>
                    </a:ext>
                  </a:extLst>
                </a:gridCol>
                <a:gridCol w="1991544">
                  <a:extLst>
                    <a:ext uri="{9D8B030D-6E8A-4147-A177-3AD203B41FA5}">
                      <a16:colId xmlns:a16="http://schemas.microsoft.com/office/drawing/2014/main" xmlns="" val="1668905796"/>
                    </a:ext>
                  </a:extLst>
                </a:gridCol>
                <a:gridCol w="1991544">
                  <a:extLst>
                    <a:ext uri="{9D8B030D-6E8A-4147-A177-3AD203B41FA5}">
                      <a16:colId xmlns:a16="http://schemas.microsoft.com/office/drawing/2014/main" xmlns="" val="3007648214"/>
                    </a:ext>
                  </a:extLst>
                </a:gridCol>
                <a:gridCol w="1991544">
                  <a:extLst>
                    <a:ext uri="{9D8B030D-6E8A-4147-A177-3AD203B41FA5}">
                      <a16:colId xmlns:a16="http://schemas.microsoft.com/office/drawing/2014/main" xmlns="" val="3856964721"/>
                    </a:ext>
                  </a:extLst>
                </a:gridCol>
                <a:gridCol w="1770874">
                  <a:extLst>
                    <a:ext uri="{9D8B030D-6E8A-4147-A177-3AD203B41FA5}">
                      <a16:colId xmlns:a16="http://schemas.microsoft.com/office/drawing/2014/main" xmlns="" val="242026133"/>
                    </a:ext>
                  </a:extLst>
                </a:gridCol>
              </a:tblGrid>
              <a:tr h="3604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진단업무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신청기업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전담기관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확인기관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관련문서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9592086"/>
                  </a:ext>
                </a:extLst>
              </a:tr>
              <a:tr h="18798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2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스마트공장</a:t>
                      </a:r>
                      <a:endParaRPr lang="en-US" altLang="ko-KR" sz="12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2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수준확인</a:t>
                      </a:r>
                      <a:endParaRPr lang="en-US" altLang="ko-KR" sz="12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스마트공장 수준확인</a:t>
                      </a: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ko-KR" altLang="en-US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신청서</a:t>
                      </a:r>
                      <a:endParaRPr lang="en-US" altLang="ko-KR" sz="9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9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수준확인 </a:t>
                      </a:r>
                      <a:r>
                        <a:rPr lang="ko-KR" altLang="en-US" sz="900" baseline="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자가진단표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338797"/>
                  </a:ext>
                </a:extLst>
              </a:tr>
              <a:tr h="13845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스마트공장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수준확인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50000"/>
                        </a:lnSpc>
                        <a:buNone/>
                      </a:pP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진단 평가항목 및 심사</a:t>
                      </a: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실시</a:t>
                      </a: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기준서</a:t>
                      </a: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스마트공장 수준확인 진단</a:t>
                      </a:r>
                      <a:endParaRPr lang="en-US" altLang="ko-KR" sz="9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결과보고서</a:t>
                      </a:r>
                      <a:endParaRPr lang="en-US" altLang="ko-KR" sz="9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None/>
                      </a:pPr>
                      <a:endParaRPr lang="ko-KR" altLang="en-US" sz="9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0816408"/>
                  </a:ext>
                </a:extLst>
              </a:tr>
              <a:tr h="18121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결과 심의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확인서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발급 </a:t>
                      </a: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50000"/>
                        </a:lnSpc>
                        <a:buNone/>
                      </a:pP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심의 결과 보고서</a:t>
                      </a: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0" indent="0" algn="l" latinLnBrk="1">
                        <a:lnSpc>
                          <a:spcPct val="150000"/>
                        </a:lnSpc>
                        <a:buNone/>
                      </a:pP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 </a:t>
                      </a:r>
                      <a:r>
                        <a:rPr lang="ko-KR" altLang="en-US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수준확인서</a:t>
                      </a: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r>
                        <a:rPr lang="en-US" altLang="ko-KR" sz="9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5943982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1389183" y="1956544"/>
            <a:ext cx="159507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자가진단</a:t>
            </a:r>
            <a:r>
              <a:rPr lang="en-US" altLang="ko-KR" sz="1000" baseline="30000" dirty="0" smtClean="0">
                <a:solidFill>
                  <a:schemeClr val="tx1"/>
                </a:solidFill>
              </a:rPr>
              <a:t>*2</a:t>
            </a:r>
            <a:endParaRPr lang="ko-KR" alt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389183" y="1540429"/>
            <a:ext cx="1595077" cy="3227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신청서 작성</a:t>
            </a:r>
            <a:r>
              <a:rPr lang="en-US" altLang="ko-KR" sz="1000" baseline="30000" dirty="0" smtClean="0">
                <a:solidFill>
                  <a:schemeClr val="tx1"/>
                </a:solidFill>
              </a:rPr>
              <a:t>*1</a:t>
            </a:r>
            <a:endParaRPr lang="ko-KR" altLang="en-US" sz="1000" baseline="30000" dirty="0" smtClean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334873" y="2361130"/>
            <a:ext cx="159507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S/F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수준확인</a:t>
            </a:r>
            <a:r>
              <a:rPr lang="ko-KR" altLang="en-US" sz="1000" dirty="0" smtClean="0">
                <a:solidFill>
                  <a:schemeClr val="tx1"/>
                </a:solidFill>
              </a:rPr>
              <a:t> 신청서 접수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" name="다이아몬드 11"/>
          <p:cNvSpPr/>
          <p:nvPr/>
        </p:nvSpPr>
        <p:spPr>
          <a:xfrm>
            <a:off x="3359703" y="2861237"/>
            <a:ext cx="1522617" cy="394447"/>
          </a:xfrm>
          <a:prstGeom prst="diamond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지원대상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검토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389183" y="2906059"/>
            <a:ext cx="159507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신청 취소</a:t>
            </a:r>
            <a:r>
              <a:rPr lang="en-US" altLang="ko-KR" sz="1000" dirty="0" smtClean="0">
                <a:solidFill>
                  <a:schemeClr val="tx1"/>
                </a:solidFill>
              </a:rPr>
              <a:t>/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보완요청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334341" y="2906059"/>
            <a:ext cx="159507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심사원 배정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389183" y="2362944"/>
            <a:ext cx="159507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확인기관</a:t>
            </a:r>
            <a:r>
              <a:rPr lang="ko-KR" altLang="en-US" sz="1000" dirty="0" smtClean="0">
                <a:solidFill>
                  <a:schemeClr val="tx1"/>
                </a:solidFill>
              </a:rPr>
              <a:t> 지정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389183" y="3534706"/>
            <a:ext cx="159507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면담 조사</a:t>
            </a:r>
            <a:r>
              <a:rPr lang="en-US" altLang="ko-KR" sz="1000" baseline="30000" dirty="0">
                <a:solidFill>
                  <a:schemeClr val="tx1"/>
                </a:solidFill>
              </a:rPr>
              <a:t>*</a:t>
            </a:r>
            <a:r>
              <a:rPr lang="en-US" altLang="ko-KR" sz="1000" baseline="30000" dirty="0" smtClean="0">
                <a:solidFill>
                  <a:schemeClr val="tx1"/>
                </a:solidFill>
              </a:rPr>
              <a:t>3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389183" y="3965011"/>
            <a:ext cx="159507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자료 조사</a:t>
            </a:r>
            <a:r>
              <a:rPr lang="en-US" altLang="ko-KR" sz="1000" baseline="30000" dirty="0" smtClean="0">
                <a:solidFill>
                  <a:schemeClr val="tx1"/>
                </a:solidFill>
              </a:rPr>
              <a:t>*3</a:t>
            </a:r>
            <a:endParaRPr lang="ko-KR" alt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389183" y="4377388"/>
            <a:ext cx="159507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현장 조사</a:t>
            </a:r>
            <a:r>
              <a:rPr lang="en-US" altLang="ko-KR" sz="1000" baseline="30000" dirty="0">
                <a:solidFill>
                  <a:schemeClr val="tx1"/>
                </a:solidFill>
              </a:rPr>
              <a:t>*</a:t>
            </a:r>
            <a:r>
              <a:rPr lang="en-US" altLang="ko-KR" sz="1000" baseline="30000" dirty="0" smtClean="0">
                <a:solidFill>
                  <a:schemeClr val="tx1"/>
                </a:solidFill>
              </a:rPr>
              <a:t>3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352960" y="4377388"/>
            <a:ext cx="159507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진단 결과보고</a:t>
            </a:r>
            <a:r>
              <a:rPr lang="en-US" altLang="ko-KR" sz="1000" baseline="30000" dirty="0" smtClean="0">
                <a:solidFill>
                  <a:schemeClr val="tx1"/>
                </a:solidFill>
              </a:rPr>
              <a:t>*4</a:t>
            </a:r>
            <a:endParaRPr lang="ko-KR" alt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3" name="다이아몬드 22"/>
          <p:cNvSpPr/>
          <p:nvPr/>
        </p:nvSpPr>
        <p:spPr>
          <a:xfrm>
            <a:off x="5387099" y="5157192"/>
            <a:ext cx="1522617" cy="394447"/>
          </a:xfrm>
          <a:prstGeom prst="diamond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심의위워회</a:t>
            </a:r>
            <a:endParaRPr lang="en-US" altLang="ko-KR" sz="9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결과 심의</a:t>
            </a:r>
            <a:r>
              <a:rPr lang="en-US" altLang="ko-KR" sz="1000" baseline="30000" dirty="0" smtClean="0">
                <a:solidFill>
                  <a:schemeClr val="tx1"/>
                </a:solidFill>
              </a:rPr>
              <a:t>*5</a:t>
            </a:r>
            <a:endParaRPr lang="ko-KR" altLang="en-US" sz="1000" baseline="30000" dirty="0" smtClean="0">
              <a:solidFill>
                <a:schemeClr val="tx1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378817" y="6151282"/>
            <a:ext cx="1595077" cy="3227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확인서 수령</a:t>
            </a:r>
            <a:endParaRPr lang="ko-KR" altLang="en-US" sz="1000" baseline="30000" dirty="0" smtClean="0">
              <a:solidFill>
                <a:schemeClr val="tx1"/>
              </a:solidFill>
            </a:endParaRPr>
          </a:p>
        </p:txBody>
      </p:sp>
      <p:cxnSp>
        <p:nvCxnSpPr>
          <p:cNvPr id="26" name="직선 화살표 연결선 25"/>
          <p:cNvCxnSpPr>
            <a:stCxn id="9" idx="2"/>
            <a:endCxn id="8" idx="0"/>
          </p:cNvCxnSpPr>
          <p:nvPr/>
        </p:nvCxnSpPr>
        <p:spPr>
          <a:xfrm>
            <a:off x="2186721" y="1863160"/>
            <a:ext cx="0" cy="93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>
            <a:endCxn id="18" idx="0"/>
          </p:cNvCxnSpPr>
          <p:nvPr/>
        </p:nvCxnSpPr>
        <p:spPr>
          <a:xfrm>
            <a:off x="2176355" y="2268068"/>
            <a:ext cx="10366" cy="948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>
            <a:stCxn id="18" idx="3"/>
            <a:endCxn id="10" idx="1"/>
          </p:cNvCxnSpPr>
          <p:nvPr/>
        </p:nvCxnSpPr>
        <p:spPr>
          <a:xfrm flipV="1">
            <a:off x="2984260" y="2513530"/>
            <a:ext cx="350613" cy="1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>
            <a:stCxn id="10" idx="2"/>
            <a:endCxn id="12" idx="0"/>
          </p:cNvCxnSpPr>
          <p:nvPr/>
        </p:nvCxnSpPr>
        <p:spPr>
          <a:xfrm flipH="1">
            <a:off x="4121011" y="2665930"/>
            <a:ext cx="11400" cy="195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>
            <a:stCxn id="12" idx="3"/>
            <a:endCxn id="17" idx="1"/>
          </p:cNvCxnSpPr>
          <p:nvPr/>
        </p:nvCxnSpPr>
        <p:spPr>
          <a:xfrm flipV="1">
            <a:off x="4882320" y="3058460"/>
            <a:ext cx="45202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>
            <a:stCxn id="12" idx="1"/>
            <a:endCxn id="16" idx="3"/>
          </p:cNvCxnSpPr>
          <p:nvPr/>
        </p:nvCxnSpPr>
        <p:spPr>
          <a:xfrm flipH="1" flipV="1">
            <a:off x="2984260" y="3058460"/>
            <a:ext cx="37544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789571" y="2858619"/>
            <a:ext cx="391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YES</a:t>
            </a:r>
            <a:endParaRPr lang="ko-KR" altLang="en-US" sz="1000" dirty="0"/>
          </a:p>
        </p:txBody>
      </p:sp>
      <p:sp>
        <p:nvSpPr>
          <p:cNvPr id="33" name="TextBox 32"/>
          <p:cNvSpPr txBox="1"/>
          <p:nvPr/>
        </p:nvSpPr>
        <p:spPr>
          <a:xfrm>
            <a:off x="3102478" y="2858619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NO</a:t>
            </a:r>
            <a:endParaRPr lang="ko-KR" altLang="en-US" sz="1000" dirty="0"/>
          </a:p>
        </p:txBody>
      </p:sp>
      <p:sp>
        <p:nvSpPr>
          <p:cNvPr id="34" name="직사각형 33"/>
          <p:cNvSpPr/>
          <p:nvPr/>
        </p:nvSpPr>
        <p:spPr>
          <a:xfrm>
            <a:off x="5334341" y="3515659"/>
            <a:ext cx="159507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진단 일정 협의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cxnSp>
        <p:nvCxnSpPr>
          <p:cNvPr id="35" name="직선 화살표 연결선 34"/>
          <p:cNvCxnSpPr>
            <a:stCxn id="17" idx="2"/>
            <a:endCxn id="34" idx="0"/>
          </p:cNvCxnSpPr>
          <p:nvPr/>
        </p:nvCxnSpPr>
        <p:spPr>
          <a:xfrm>
            <a:off x="6131879" y="3210859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>
            <a:stCxn id="34" idx="1"/>
            <a:endCxn id="19" idx="3"/>
          </p:cNvCxnSpPr>
          <p:nvPr/>
        </p:nvCxnSpPr>
        <p:spPr>
          <a:xfrm flipH="1">
            <a:off x="2984260" y="3668060"/>
            <a:ext cx="2350081" cy="190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>
            <a:stCxn id="19" idx="2"/>
            <a:endCxn id="20" idx="0"/>
          </p:cNvCxnSpPr>
          <p:nvPr/>
        </p:nvCxnSpPr>
        <p:spPr>
          <a:xfrm>
            <a:off x="2186721" y="3839507"/>
            <a:ext cx="0" cy="1255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>
            <a:stCxn id="20" idx="2"/>
            <a:endCxn id="21" idx="0"/>
          </p:cNvCxnSpPr>
          <p:nvPr/>
        </p:nvCxnSpPr>
        <p:spPr>
          <a:xfrm>
            <a:off x="2186721" y="4269812"/>
            <a:ext cx="0" cy="107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>
            <a:stCxn id="21" idx="3"/>
            <a:endCxn id="22" idx="1"/>
          </p:cNvCxnSpPr>
          <p:nvPr/>
        </p:nvCxnSpPr>
        <p:spPr>
          <a:xfrm>
            <a:off x="2984260" y="4529788"/>
            <a:ext cx="2368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>
            <a:stCxn id="22" idx="2"/>
            <a:endCxn id="23" idx="0"/>
          </p:cNvCxnSpPr>
          <p:nvPr/>
        </p:nvCxnSpPr>
        <p:spPr>
          <a:xfrm flipH="1">
            <a:off x="6148408" y="4682188"/>
            <a:ext cx="2091" cy="4750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>
            <a:off x="6131879" y="5568207"/>
            <a:ext cx="0" cy="53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41"/>
          <p:cNvCxnSpPr>
            <a:stCxn id="23" idx="3"/>
            <a:endCxn id="22" idx="3"/>
          </p:cNvCxnSpPr>
          <p:nvPr/>
        </p:nvCxnSpPr>
        <p:spPr>
          <a:xfrm flipV="1">
            <a:off x="6909716" y="4529788"/>
            <a:ext cx="38321" cy="824628"/>
          </a:xfrm>
          <a:prstGeom prst="bentConnector3">
            <a:avLst>
              <a:gd name="adj1" fmla="val 69654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098334" y="5702920"/>
            <a:ext cx="391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YES</a:t>
            </a:r>
            <a:endParaRPr lang="ko-KR" altLang="en-US" sz="1000" dirty="0"/>
          </a:p>
        </p:txBody>
      </p:sp>
      <p:sp>
        <p:nvSpPr>
          <p:cNvPr id="44" name="TextBox 43"/>
          <p:cNvSpPr txBox="1"/>
          <p:nvPr/>
        </p:nvSpPr>
        <p:spPr>
          <a:xfrm>
            <a:off x="6783177" y="5138647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NO</a:t>
            </a:r>
            <a:endParaRPr lang="ko-KR" altLang="en-US" sz="1000" dirty="0"/>
          </a:p>
        </p:txBody>
      </p:sp>
      <p:sp>
        <p:nvSpPr>
          <p:cNvPr id="48" name="직사각형 47"/>
          <p:cNvSpPr/>
          <p:nvPr/>
        </p:nvSpPr>
        <p:spPr>
          <a:xfrm>
            <a:off x="5342616" y="6160247"/>
            <a:ext cx="159507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확인서 발급</a:t>
            </a:r>
            <a:r>
              <a:rPr lang="en-US" altLang="ko-KR" sz="1000" baseline="30000" dirty="0" smtClean="0">
                <a:solidFill>
                  <a:schemeClr val="tx1"/>
                </a:solidFill>
              </a:rPr>
              <a:t>*6</a:t>
            </a:r>
            <a:endParaRPr lang="ko-KR" altLang="en-US" sz="1000" baseline="30000" dirty="0">
              <a:solidFill>
                <a:schemeClr val="tx1"/>
              </a:solidFill>
            </a:endParaRPr>
          </a:p>
        </p:txBody>
      </p:sp>
      <p:cxnSp>
        <p:nvCxnSpPr>
          <p:cNvPr id="50" name="직선 화살표 연결선 49"/>
          <p:cNvCxnSpPr>
            <a:stCxn id="48" idx="1"/>
            <a:endCxn id="24" idx="3"/>
          </p:cNvCxnSpPr>
          <p:nvPr/>
        </p:nvCxnSpPr>
        <p:spPr>
          <a:xfrm flipH="1">
            <a:off x="2973894" y="6312647"/>
            <a:ext cx="23687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214210" y="6447659"/>
            <a:ext cx="642029" cy="308111"/>
          </a:xfrm>
        </p:spPr>
        <p:txBody>
          <a:bodyPr/>
          <a:lstStyle/>
          <a:p>
            <a:pPr defTabSz="839876"/>
            <a:fld id="{08ED2D31-BE64-4E41-835D-DE0E3710DC17}" type="slidenum">
              <a:rPr lang="ko-KR" altLang="en-US" smtClean="0">
                <a:solidFill>
                  <a:prstClr val="black"/>
                </a:solidFill>
              </a:rPr>
              <a:pPr defTabSz="839876"/>
              <a:t>3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323473" y="5657873"/>
            <a:ext cx="159507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확인서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발급현황</a:t>
            </a:r>
            <a:r>
              <a:rPr lang="ko-KR" altLang="en-US" sz="1000" dirty="0" smtClean="0">
                <a:solidFill>
                  <a:schemeClr val="tx1"/>
                </a:solidFill>
              </a:rPr>
              <a:t> 관리</a:t>
            </a:r>
            <a:endParaRPr lang="ko-KR" altLang="en-US" sz="1000" baseline="30000" dirty="0">
              <a:solidFill>
                <a:schemeClr val="tx1"/>
              </a:solidFill>
            </a:endParaRPr>
          </a:p>
        </p:txBody>
      </p:sp>
      <p:cxnSp>
        <p:nvCxnSpPr>
          <p:cNvPr id="54" name="꺾인 연결선 53"/>
          <p:cNvCxnSpPr>
            <a:endCxn id="52" idx="3"/>
          </p:cNvCxnSpPr>
          <p:nvPr/>
        </p:nvCxnSpPr>
        <p:spPr>
          <a:xfrm rot="10800000">
            <a:off x="4918550" y="5810273"/>
            <a:ext cx="415791" cy="44064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94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/>
          <p:cNvSpPr>
            <a:spLocks noGrp="1"/>
          </p:cNvSpPr>
          <p:nvPr>
            <p:ph type="body" sz="quarter" idx="12"/>
          </p:nvPr>
        </p:nvSpPr>
        <p:spPr/>
        <p:txBody>
          <a:bodyPr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수준확인 </a:t>
            </a:r>
            <a:r>
              <a:rPr lang="ko-KR" altLang="en-US" dirty="0"/>
              <a:t>운영 프로세스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275473" y="980729"/>
            <a:ext cx="2714617" cy="342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5454" tIns="47727" rIns="95454" bIns="47727">
            <a:spAutoFit/>
          </a:bodyPr>
          <a:lstStyle/>
          <a:p>
            <a:pPr marL="265113" indent="-26511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kumimoji="1" lang="ko-KR" altLang="en-US" sz="1600" b="1" dirty="0" err="1" smtClean="0">
                <a:solidFill>
                  <a:srgbClr val="000000"/>
                </a:solidFill>
                <a:latin typeface="나눔고딕" panose="020D0604000000000000" pitchFamily="50" charset="-127"/>
                <a:cs typeface="Arial Unicode MS" panose="020B0604020202020204" pitchFamily="50" charset="-127"/>
              </a:rPr>
              <a:t>범주별</a:t>
            </a:r>
            <a:r>
              <a:rPr kumimoji="1" lang="ko-KR" altLang="en-US" sz="1600" b="1" dirty="0" smtClean="0">
                <a:solidFill>
                  <a:srgbClr val="000000"/>
                </a:solidFill>
                <a:latin typeface="나눔고딕" panose="020D0604000000000000" pitchFamily="50" charset="-127"/>
                <a:cs typeface="Arial Unicode MS" panose="020B0604020202020204" pitchFamily="50" charset="-127"/>
              </a:rPr>
              <a:t> 평가항목 및 점수</a:t>
            </a:r>
            <a:endParaRPr kumimoji="1" lang="ko-KR" altLang="en-US" sz="1600" b="1" dirty="0">
              <a:solidFill>
                <a:srgbClr val="000000"/>
              </a:solidFill>
              <a:latin typeface="나눔고딕" panose="020D0604000000000000" pitchFamily="50" charset="-127"/>
              <a:cs typeface="Arial Unicode MS" panose="020B0604020202020204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794803"/>
              </p:ext>
            </p:extLst>
          </p:nvPr>
        </p:nvGraphicFramePr>
        <p:xfrm>
          <a:off x="365608" y="1419751"/>
          <a:ext cx="4073453" cy="4968144"/>
        </p:xfrm>
        <a:graphic>
          <a:graphicData uri="http://schemas.openxmlformats.org/drawingml/2006/table">
            <a:tbl>
              <a:tblPr/>
              <a:tblGrid>
                <a:gridCol w="556267">
                  <a:extLst>
                    <a:ext uri="{9D8B030D-6E8A-4147-A177-3AD203B41FA5}">
                      <a16:colId xmlns:a16="http://schemas.microsoft.com/office/drawing/2014/main" xmlns="" val="482645212"/>
                    </a:ext>
                  </a:extLst>
                </a:gridCol>
                <a:gridCol w="991367">
                  <a:extLst>
                    <a:ext uri="{9D8B030D-6E8A-4147-A177-3AD203B41FA5}">
                      <a16:colId xmlns:a16="http://schemas.microsoft.com/office/drawing/2014/main" xmlns="" val="4223854647"/>
                    </a:ext>
                  </a:extLst>
                </a:gridCol>
                <a:gridCol w="731158">
                  <a:extLst>
                    <a:ext uri="{9D8B030D-6E8A-4147-A177-3AD203B41FA5}">
                      <a16:colId xmlns:a16="http://schemas.microsoft.com/office/drawing/2014/main" xmlns="" val="1313134648"/>
                    </a:ext>
                  </a:extLst>
                </a:gridCol>
                <a:gridCol w="224914">
                  <a:extLst>
                    <a:ext uri="{9D8B030D-6E8A-4147-A177-3AD203B41FA5}">
                      <a16:colId xmlns:a16="http://schemas.microsoft.com/office/drawing/2014/main" xmlns="" val="745450013"/>
                    </a:ext>
                  </a:extLst>
                </a:gridCol>
                <a:gridCol w="1569747">
                  <a:extLst>
                    <a:ext uri="{9D8B030D-6E8A-4147-A177-3AD203B41FA5}">
                      <a16:colId xmlns:a16="http://schemas.microsoft.com/office/drawing/2014/main" xmlns="" val="3904399679"/>
                    </a:ext>
                  </a:extLst>
                </a:gridCol>
              </a:tblGrid>
              <a:tr h="35030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영역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범주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(10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배점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1" i="0" u="none" strike="noStrike" spc="-15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i="0" u="none" strike="noStrike" spc="-15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총</a:t>
                      </a:r>
                      <a:r>
                        <a:rPr lang="ko-KR" altLang="en-US" sz="1100" b="1" i="0" u="none" strike="noStrike" spc="-15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100" b="1" i="0" u="none" strike="noStrike" spc="-15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</a:t>
                      </a:r>
                      <a:r>
                        <a:rPr lang="ko-KR" altLang="en-US" sz="1100" b="1" i="0" u="none" strike="noStrike" spc="-15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</a:t>
                      </a:r>
                      <a:r>
                        <a:rPr lang="en-US" altLang="ko-KR" sz="1100" b="1" i="0" u="none" strike="noStrike" spc="-15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i="0" u="none" strike="noStrike" spc="-15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항목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(44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9945813"/>
                  </a:ext>
                </a:extLst>
              </a:tr>
              <a:tr h="192136">
                <a:tc rowSpan="4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[1]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추진전략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[1.1]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리더십과 전략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①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리더십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07743413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②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전략 및 추진계획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64064608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③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조직 및 </a:t>
                      </a:r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역량관리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2503020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④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성과지표</a:t>
                      </a:r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(KPI) 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관리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69852298"/>
                  </a:ext>
                </a:extLst>
              </a:tr>
              <a:tr h="192136">
                <a:tc rowSpan="20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[2]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프로세스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[2.1]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제품개발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①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제품개발 절차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19596510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②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제품설계 및 검증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45758735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③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공정설계 및 검증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9173540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④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제품정보 관리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48512760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⑤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기술정보 관리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03600961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[2.2]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생산계획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①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기준정보 관리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71452395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②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수요 및 주문대응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47507907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③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중장기 생산계획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81864581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④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단기 생산일정계획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24918416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[2.3]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공정관리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①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작업계획 수립 및 지시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12886735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②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생산진도 관리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2478712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③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이상발생 대응관리 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71661565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[2.4]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품질관리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①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품질정보 관리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18923338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②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품질표준</a:t>
                      </a:r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문서 관리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64126534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③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검사데이터 관리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74740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④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검사기기</a:t>
                      </a:r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측정장비 관리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27273969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[2.5]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설비관리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①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설비가동 관리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78019616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②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설비보전 관리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01210415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③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보전자재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관리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58177157"/>
                  </a:ext>
                </a:extLst>
              </a:tr>
              <a:tr h="192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④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금형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지그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공구 관리 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8516633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984274"/>
              </p:ext>
            </p:extLst>
          </p:nvPr>
        </p:nvGraphicFramePr>
        <p:xfrm>
          <a:off x="4580808" y="1419751"/>
          <a:ext cx="4054605" cy="4476960"/>
        </p:xfrm>
        <a:graphic>
          <a:graphicData uri="http://schemas.openxmlformats.org/drawingml/2006/table">
            <a:tbl>
              <a:tblPr/>
              <a:tblGrid>
                <a:gridCol w="584410">
                  <a:extLst>
                    <a:ext uri="{9D8B030D-6E8A-4147-A177-3AD203B41FA5}">
                      <a16:colId xmlns:a16="http://schemas.microsoft.com/office/drawing/2014/main" xmlns="" val="2999601697"/>
                    </a:ext>
                  </a:extLst>
                </a:gridCol>
                <a:gridCol w="1010844">
                  <a:extLst>
                    <a:ext uri="{9D8B030D-6E8A-4147-A177-3AD203B41FA5}">
                      <a16:colId xmlns:a16="http://schemas.microsoft.com/office/drawing/2014/main" xmlns="" val="1177782395"/>
                    </a:ext>
                  </a:extLst>
                </a:gridCol>
                <a:gridCol w="664689">
                  <a:extLst>
                    <a:ext uri="{9D8B030D-6E8A-4147-A177-3AD203B41FA5}">
                      <a16:colId xmlns:a16="http://schemas.microsoft.com/office/drawing/2014/main" xmlns="" val="2692510387"/>
                    </a:ext>
                  </a:extLst>
                </a:gridCol>
                <a:gridCol w="245664">
                  <a:extLst>
                    <a:ext uri="{9D8B030D-6E8A-4147-A177-3AD203B41FA5}">
                      <a16:colId xmlns:a16="http://schemas.microsoft.com/office/drawing/2014/main" xmlns="" val="2733698568"/>
                    </a:ext>
                  </a:extLst>
                </a:gridCol>
                <a:gridCol w="1548998">
                  <a:extLst>
                    <a:ext uri="{9D8B030D-6E8A-4147-A177-3AD203B41FA5}">
                      <a16:colId xmlns:a16="http://schemas.microsoft.com/office/drawing/2014/main" xmlns="" val="3224917293"/>
                    </a:ext>
                  </a:extLst>
                </a:gridCol>
              </a:tblGrid>
              <a:tr h="28410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영역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범주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(10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배점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1" i="0" u="none" strike="noStrike" spc="-15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i="0" u="none" strike="noStrike" spc="-15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총</a:t>
                      </a:r>
                      <a:r>
                        <a:rPr lang="ko-KR" altLang="en-US" sz="1100" b="1" i="0" u="none" strike="noStrike" spc="-15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100" b="1" i="0" u="none" strike="noStrike" spc="-15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</a:t>
                      </a:r>
                      <a:r>
                        <a:rPr lang="ko-KR" altLang="en-US" sz="1100" b="1" i="0" u="none" strike="noStrike" spc="-15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</a:t>
                      </a:r>
                      <a:r>
                        <a:rPr lang="en-US" altLang="ko-KR" sz="1100" b="1" i="0" u="none" strike="noStrike" spc="-15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i="0" u="none" strike="noStrike" spc="-15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항목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(44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46244607"/>
                  </a:ext>
                </a:extLst>
              </a:tr>
              <a:tr h="150650">
                <a:tc rowSpan="3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[2]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프로세스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[2.6]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물류운영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①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034" marR="7034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 spc="-10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구매 및 </a:t>
                      </a:r>
                      <a:r>
                        <a:rPr lang="ko-KR" altLang="en-US" sz="1100" b="1" i="0" u="none" strike="noStrike" spc="-10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외주관리</a:t>
                      </a:r>
                      <a:endParaRPr lang="ko-KR" altLang="en-US" sz="1100" b="1" i="0" u="none" strike="noStrike" spc="-100" baseline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5556172"/>
                  </a:ext>
                </a:extLst>
              </a:tr>
              <a:tr h="154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②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034" marR="7034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 spc="-10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자재관리</a:t>
                      </a:r>
                      <a:endParaRPr lang="ko-KR" altLang="en-US" sz="1100" b="1" i="0" u="none" strike="noStrike" spc="-100" baseline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9974998"/>
                  </a:ext>
                </a:extLst>
              </a:tr>
              <a:tr h="154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③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034" marR="7034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 spc="-10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출하 및 배송관리</a:t>
                      </a:r>
                      <a:endParaRPr lang="ko-KR" altLang="en-US" sz="1100" b="1" i="0" u="none" strike="noStrike" spc="-100" baseline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8496462"/>
                  </a:ext>
                </a:extLst>
              </a:tr>
              <a:tr h="150650">
                <a:tc rowSpan="11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[3]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정보</a:t>
                      </a:r>
                      <a:endParaRPr lang="en-US" altLang="ko-KR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시스템과</a:t>
                      </a:r>
                      <a:endParaRPr lang="en-US" altLang="ko-KR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자동화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[3.1]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정보시스템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①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rtl="0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전사적자원관리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(ERP)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8349600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②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rtl="0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공급망관리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(SCM)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③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rtl="0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제조실행시스템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(MES)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7333780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④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rtl="0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제품수명주기관리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(PLM)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7478916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⑤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rtl="0" fontAlgn="ctr"/>
                      <a:r>
                        <a:rPr lang="ko-KR" altLang="en-US" sz="1100" b="1" i="0" u="none" strike="noStrike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공장에너지관리시스템</a:t>
                      </a:r>
                      <a:r>
                        <a:rPr lang="en-US" altLang="ko-KR" sz="1100" b="1" i="0" u="none" strike="noStrike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(FEMS)</a:t>
                      </a:r>
                      <a:endParaRPr lang="ko-KR" altLang="en-US" sz="1100" b="1" i="0" u="none" strike="noStrike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4118906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⑥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rtl="0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보안 관리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80674608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[3.2]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설비자동화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180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①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생산설비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18849178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②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물류설비 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26824032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③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검사설비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02347025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④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설비정보 네트워크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6259729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⑤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에너지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안전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환경 관리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1767805"/>
                  </a:ext>
                </a:extLst>
              </a:tr>
              <a:tr h="150650">
                <a:tc row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[4]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성과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[4.1]</a:t>
                      </a:r>
                    </a:p>
                    <a:p>
                      <a:pPr algn="l" fontAlgn="ctr"/>
                      <a:r>
                        <a:rPr lang="ko-KR" altLang="en-US" sz="1100" b="1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성과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①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생산성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P)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43581195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②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품질</a:t>
                      </a:r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Q)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70471490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③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원가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C) 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55462913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④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납기</a:t>
                      </a:r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D)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23899026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⑤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안전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S)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97092084"/>
                  </a:ext>
                </a:extLst>
              </a:tr>
              <a:tr h="150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⑥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ahoma"/>
                          <a:ea typeface="나눔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환경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E)</a:t>
                      </a:r>
                    </a:p>
                  </a:txBody>
                  <a:tcPr marL="33231" marR="33231" marT="10800" marB="10800"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0855531"/>
                  </a:ext>
                </a:extLst>
              </a:tr>
            </a:tbl>
          </a:graphicData>
        </a:graphic>
      </p:graphicFrame>
      <p:sp>
        <p:nvSpPr>
          <p:cNvPr id="10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214210" y="6447659"/>
            <a:ext cx="642029" cy="308111"/>
          </a:xfrm>
        </p:spPr>
        <p:txBody>
          <a:bodyPr/>
          <a:lstStyle/>
          <a:p>
            <a:pPr defTabSz="839876"/>
            <a:fld id="{08ED2D31-BE64-4E41-835D-DE0E3710DC17}" type="slidenum">
              <a:rPr lang="ko-KR" altLang="en-US" smtClean="0">
                <a:solidFill>
                  <a:prstClr val="black"/>
                </a:solidFill>
              </a:rPr>
              <a:pPr defTabSz="839876"/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34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/>
          <p:cNvSpPr>
            <a:spLocks noGrp="1"/>
          </p:cNvSpPr>
          <p:nvPr>
            <p:ph type="body" sz="quarter" idx="12"/>
          </p:nvPr>
        </p:nvSpPr>
        <p:spPr/>
        <p:txBody>
          <a:bodyPr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r>
              <a:rPr lang="en-US" altLang="ko-KR" dirty="0"/>
              <a:t>2. </a:t>
            </a:r>
            <a:r>
              <a:rPr lang="ko-KR" altLang="en-US" dirty="0" err="1"/>
              <a:t>수준확인</a:t>
            </a:r>
            <a:r>
              <a:rPr lang="ko-KR" altLang="en-US" dirty="0"/>
              <a:t> 운영 프로세스</a:t>
            </a:r>
          </a:p>
        </p:txBody>
      </p:sp>
      <p:sp>
        <p:nvSpPr>
          <p:cNvPr id="6" name="슬라이드 번호 개체 틀 1"/>
          <p:cNvSpPr txBox="1">
            <a:spLocks/>
          </p:cNvSpPr>
          <p:nvPr/>
        </p:nvSpPr>
        <p:spPr>
          <a:xfrm>
            <a:off x="8214210" y="6447659"/>
            <a:ext cx="642029" cy="308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1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39876"/>
            <a:fld id="{08ED2D31-BE64-4E41-835D-DE0E3710DC17}" type="slidenum">
              <a:rPr lang="ko-KR" altLang="en-US" smtClean="0">
                <a:solidFill>
                  <a:prstClr val="black"/>
                </a:solidFill>
              </a:rPr>
              <a:pPr defTabSz="839876"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75474" y="980729"/>
            <a:ext cx="1807317" cy="342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5454" tIns="47727" rIns="95454" bIns="47727">
            <a:spAutoFit/>
          </a:bodyPr>
          <a:lstStyle/>
          <a:p>
            <a:pPr marL="265113" indent="-26511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kumimoji="1" lang="ko-KR" altLang="en-US" sz="16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 Unicode MS" panose="020B0604020202020204" pitchFamily="50" charset="-127"/>
              </a:rPr>
              <a:t>등급 평정 기준</a:t>
            </a:r>
            <a:endParaRPr kumimoji="1" lang="ko-KR" altLang="en-US" sz="16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 Unicode MS" panose="020B0604020202020204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645461"/>
              </p:ext>
            </p:extLst>
          </p:nvPr>
        </p:nvGraphicFramePr>
        <p:xfrm>
          <a:off x="387037" y="1484408"/>
          <a:ext cx="8239271" cy="3354070"/>
        </p:xfrm>
        <a:graphic>
          <a:graphicData uri="http://schemas.openxmlformats.org/drawingml/2006/table">
            <a:tbl>
              <a:tblPr/>
              <a:tblGrid>
                <a:gridCol w="895937">
                  <a:extLst>
                    <a:ext uri="{9D8B030D-6E8A-4147-A177-3AD203B41FA5}">
                      <a16:colId xmlns:a16="http://schemas.microsoft.com/office/drawing/2014/main" xmlns="" val="3851505841"/>
                    </a:ext>
                  </a:extLst>
                </a:gridCol>
                <a:gridCol w="903146">
                  <a:extLst>
                    <a:ext uri="{9D8B030D-6E8A-4147-A177-3AD203B41FA5}">
                      <a16:colId xmlns:a16="http://schemas.microsoft.com/office/drawing/2014/main" xmlns="" val="671273325"/>
                    </a:ext>
                  </a:extLst>
                </a:gridCol>
                <a:gridCol w="2017307">
                  <a:extLst>
                    <a:ext uri="{9D8B030D-6E8A-4147-A177-3AD203B41FA5}">
                      <a16:colId xmlns:a16="http://schemas.microsoft.com/office/drawing/2014/main" xmlns="" val="2050736620"/>
                    </a:ext>
                  </a:extLst>
                </a:gridCol>
                <a:gridCol w="3293206">
                  <a:extLst>
                    <a:ext uri="{9D8B030D-6E8A-4147-A177-3AD203B41FA5}">
                      <a16:colId xmlns:a16="http://schemas.microsoft.com/office/drawing/2014/main" xmlns="" val="2568977602"/>
                    </a:ext>
                  </a:extLst>
                </a:gridCol>
                <a:gridCol w="1129675">
                  <a:extLst>
                    <a:ext uri="{9D8B030D-6E8A-4147-A177-3AD203B41FA5}">
                      <a16:colId xmlns:a16="http://schemas.microsoft.com/office/drawing/2014/main" xmlns="" val="598073948"/>
                    </a:ext>
                  </a:extLst>
                </a:gridCol>
              </a:tblGrid>
              <a:tr h="4150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등급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수준단계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특성</a:t>
                      </a: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조건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구축수준</a:t>
                      </a:r>
                      <a:r>
                        <a:rPr lang="en-US" altLang="ko-KR" sz="12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점수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32235338"/>
                  </a:ext>
                </a:extLst>
              </a:tr>
              <a:tr h="4709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Level 5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고도화</a:t>
                      </a: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맞춤 및 자율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(Customized &amp; Autonomy)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모니터링부터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제어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최적화까지 자율로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950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30041478"/>
                  </a:ext>
                </a:extLst>
              </a:tr>
              <a:tr h="4709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Level 4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최적화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&amp;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(Optimized &amp; Integrated)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시뮬레이션을 통한 사전 대응 및 의사결정 최적화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850~950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64518618"/>
                  </a:ext>
                </a:extLst>
              </a:tr>
              <a:tr h="4709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Level 3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분석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&amp;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제어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Analysed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&amp; </a:t>
                      </a:r>
                      <a:r>
                        <a:rPr lang="en-US" altLang="ko-KR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Controled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수집된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정보를 분석하여 제어 가능</a:t>
                      </a: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750~850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6656676"/>
                  </a:ext>
                </a:extLst>
              </a:tr>
              <a:tr h="4709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Level 2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기초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측정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&amp;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확인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(Measured &amp; Monitored)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생산정보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실시간 모니터링 가능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650~750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78133621"/>
                  </a:ext>
                </a:extLst>
              </a:tr>
              <a:tr h="4709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Level 1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기초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식별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&amp;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점검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(Identified &amp; Checked)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부분적 표준화 및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실적정보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관리</a:t>
                      </a: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550~650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42876339"/>
                  </a:ext>
                </a:extLst>
              </a:tr>
              <a:tr h="4709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Level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0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ICT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미적용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미인식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&amp;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미적용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미인식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및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ICT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미적용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550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미만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00663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312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0"/>
          <p:cNvSpPr>
            <a:spLocks noGrp="1"/>
          </p:cNvSpPr>
          <p:nvPr>
            <p:ph type="body" sz="quarter" idx="12"/>
          </p:nvPr>
        </p:nvSpPr>
        <p:spPr>
          <a:xfrm>
            <a:off x="0" y="0"/>
            <a:ext cx="9144000" cy="684360"/>
          </a:xfrm>
        </p:spPr>
        <p:txBody>
          <a:bodyPr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r>
              <a:rPr lang="en-US" altLang="ko-KR" dirty="0"/>
              <a:t>2. </a:t>
            </a:r>
            <a:r>
              <a:rPr lang="ko-KR" altLang="en-US" dirty="0" err="1"/>
              <a:t>수준확인</a:t>
            </a:r>
            <a:r>
              <a:rPr lang="ko-KR" altLang="en-US" dirty="0"/>
              <a:t> 운영 프로세스</a:t>
            </a:r>
          </a:p>
        </p:txBody>
      </p:sp>
      <p:sp>
        <p:nvSpPr>
          <p:cNvPr id="10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214210" y="6447659"/>
            <a:ext cx="642029" cy="308111"/>
          </a:xfrm>
        </p:spPr>
        <p:txBody>
          <a:bodyPr/>
          <a:lstStyle/>
          <a:p>
            <a:pPr defTabSz="839876"/>
            <a:fld id="{08ED2D31-BE64-4E41-835D-DE0E3710DC17}" type="slidenum">
              <a:rPr lang="ko-KR" altLang="en-US" smtClean="0">
                <a:solidFill>
                  <a:prstClr val="black"/>
                </a:solidFill>
              </a:rPr>
              <a:pPr defTabSz="839876"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75473" y="980729"/>
            <a:ext cx="2647290" cy="342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5454" tIns="47727" rIns="95454" bIns="47727">
            <a:spAutoFit/>
          </a:bodyPr>
          <a:lstStyle/>
          <a:p>
            <a:pPr marL="265113" indent="-26511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kumimoji="1" lang="ko-KR" altLang="en-US" sz="1600" b="1" dirty="0" smtClean="0">
                <a:solidFill>
                  <a:srgbClr val="000000"/>
                </a:solidFill>
                <a:latin typeface="나눔고딕" panose="020D0604000000000000" pitchFamily="50" charset="-127"/>
                <a:cs typeface="Arial Unicode MS" panose="020B0604020202020204" pitchFamily="50" charset="-127"/>
              </a:rPr>
              <a:t>각 진</a:t>
            </a:r>
            <a:r>
              <a:rPr kumimoji="1" lang="ko-KR" altLang="en-US" sz="1600" b="1" dirty="0">
                <a:solidFill>
                  <a:srgbClr val="000000"/>
                </a:solidFill>
                <a:latin typeface="나눔고딕" panose="020D0604000000000000" pitchFamily="50" charset="-127"/>
                <a:cs typeface="Arial Unicode MS" panose="020B0604020202020204" pitchFamily="50" charset="-127"/>
              </a:rPr>
              <a:t>단</a:t>
            </a:r>
            <a:r>
              <a:rPr kumimoji="1" lang="ko-KR" altLang="en-US" sz="1600" b="1" dirty="0" smtClean="0">
                <a:solidFill>
                  <a:srgbClr val="000000"/>
                </a:solidFill>
                <a:latin typeface="나눔고딕" panose="020D0604000000000000" pitchFamily="50" charset="-127"/>
                <a:cs typeface="Arial Unicode MS" panose="020B0604020202020204" pitchFamily="50" charset="-127"/>
              </a:rPr>
              <a:t>항목별 준비서류</a:t>
            </a:r>
            <a:endParaRPr kumimoji="1" lang="ko-KR" altLang="en-US" sz="1600" b="1" dirty="0">
              <a:solidFill>
                <a:srgbClr val="000000"/>
              </a:solidFill>
              <a:latin typeface="나눔고딕" panose="020D0604000000000000" pitchFamily="50" charset="-127"/>
              <a:cs typeface="Arial Unicode MS" panose="020B0604020202020204" pitchFamily="50" charset="-127"/>
            </a:endParaRPr>
          </a:p>
        </p:txBody>
      </p:sp>
      <p:graphicFrame>
        <p:nvGraphicFramePr>
          <p:cNvPr id="12" name="개체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3116287"/>
              </p:ext>
            </p:extLst>
          </p:nvPr>
        </p:nvGraphicFramePr>
        <p:xfrm>
          <a:off x="388930" y="1434354"/>
          <a:ext cx="8142712" cy="42492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워크시트" r:id="rId3" imgW="9515608" imgH="3495459" progId="Excel.Sheet.12">
                  <p:embed/>
                </p:oleObj>
              </mc:Choice>
              <mc:Fallback>
                <p:oleObj name="워크시트" r:id="rId3" imgW="9515608" imgH="349545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8930" y="1434354"/>
                        <a:ext cx="8142712" cy="42492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97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텍스트 개체 틀 10"/>
          <p:cNvSpPr>
            <a:spLocks noGrp="1"/>
          </p:cNvSpPr>
          <p:nvPr>
            <p:ph type="body" sz="quarter" idx="12"/>
          </p:nvPr>
        </p:nvSpPr>
        <p:spPr>
          <a:xfrm>
            <a:off x="0" y="0"/>
            <a:ext cx="9144000" cy="684360"/>
          </a:xfrm>
        </p:spPr>
        <p:txBody>
          <a:bodyPr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스마트공장 보급사업 </a:t>
            </a:r>
            <a:endParaRPr lang="ko-KR" altLang="en-US" dirty="0"/>
          </a:p>
        </p:txBody>
      </p:sp>
      <p:sp>
        <p:nvSpPr>
          <p:cNvPr id="31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214210" y="6447659"/>
            <a:ext cx="642029" cy="308111"/>
          </a:xfrm>
        </p:spPr>
        <p:txBody>
          <a:bodyPr/>
          <a:lstStyle/>
          <a:p>
            <a:pPr defTabSz="839876"/>
            <a:fld id="{08ED2D31-BE64-4E41-835D-DE0E3710DC17}" type="slidenum">
              <a:rPr lang="ko-KR" altLang="en-US" smtClean="0">
                <a:solidFill>
                  <a:prstClr val="black"/>
                </a:solidFill>
              </a:rPr>
              <a:pPr defTabSz="839876"/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198106"/>
              </p:ext>
            </p:extLst>
          </p:nvPr>
        </p:nvGraphicFramePr>
        <p:xfrm>
          <a:off x="539552" y="1556792"/>
          <a:ext cx="7776863" cy="4662798"/>
        </p:xfrm>
        <a:graphic>
          <a:graphicData uri="http://schemas.openxmlformats.org/drawingml/2006/table">
            <a:tbl>
              <a:tblPr/>
              <a:tblGrid>
                <a:gridCol w="1013195"/>
                <a:gridCol w="1147045"/>
                <a:gridCol w="3589829"/>
                <a:gridCol w="1261503"/>
                <a:gridCol w="765291"/>
              </a:tblGrid>
              <a:tr h="4192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사업명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지원유형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지원내용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정부지원액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기업 당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최대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모집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기간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9F1"/>
                    </a:solidFill>
                  </a:tcPr>
                </a:tc>
              </a:tr>
              <a:tr h="417739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6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스마트공장</a:t>
                      </a:r>
                      <a:endParaRPr lang="ko-KR" altLang="en-US" sz="1000" kern="0" spc="-6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6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구축 및</a:t>
                      </a:r>
                      <a:endParaRPr lang="ko-KR" altLang="en-US" sz="1000" kern="0" spc="-6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6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고도화</a:t>
                      </a:r>
                      <a:endParaRPr lang="ko-KR" altLang="en-US" sz="1000" kern="0" spc="-6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신규구축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-윤고딕330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4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스마트공장 </a:t>
                      </a:r>
                      <a:r>
                        <a:rPr lang="ko-KR" altLang="en-US" sz="1000" kern="0" spc="-4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미구축</a:t>
                      </a:r>
                      <a:r>
                        <a:rPr lang="ko-KR" altLang="en-US" sz="1000" kern="0" spc="-4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 기업 대상</a:t>
                      </a:r>
                      <a:r>
                        <a:rPr lang="en-US" altLang="ko-KR" sz="1000" kern="0" spc="-4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000" kern="0" spc="-4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/>
                      </a:r>
                      <a:br>
                        <a:rPr lang="ko-KR" altLang="en-US" sz="1000" kern="0" spc="-4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</a:br>
                      <a:r>
                        <a:rPr lang="ko-KR" altLang="en-US" sz="1000" kern="0" spc="-4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솔루션 및 연동 설비 구축 지원</a:t>
                      </a:r>
                      <a:endParaRPr lang="ko-KR" altLang="en-US" sz="1000" kern="0" spc="-4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억원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수시</a:t>
                      </a:r>
                      <a:endParaRPr lang="ko-KR" altLang="en-US" sz="1000" kern="0" spc="-8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고도화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-윤고딕330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스마트공장 </a:t>
                      </a:r>
                      <a:r>
                        <a:rPr lang="ko-KR" altLang="en-US" sz="1000" kern="0" spc="-5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기구축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 기업 대상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/>
                      </a:r>
                      <a:b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</a:b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스마트공장 고도화 지원</a:t>
                      </a:r>
                      <a:endParaRPr lang="ko-KR" altLang="en-US" sz="1000" kern="0" spc="-5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기초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) 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억원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000" kern="0" spc="-1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중간</a:t>
                      </a:r>
                      <a:r>
                        <a:rPr lang="en-US" altLang="ko-KR" sz="1000" kern="0" spc="-1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lang="ko-KR" altLang="en-US" sz="1000" kern="0" spc="-1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이상</a:t>
                      </a:r>
                      <a:r>
                        <a:rPr lang="en-US" altLang="ko-KR" sz="1000" kern="0" spc="-1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) 1.5</a:t>
                      </a:r>
                      <a:r>
                        <a:rPr lang="ko-KR" altLang="en-US" sz="1000" kern="0" spc="-1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억원</a:t>
                      </a:r>
                      <a:endParaRPr lang="ko-KR" altLang="en-US" sz="1000" kern="0" spc="-18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수시</a:t>
                      </a:r>
                      <a:endParaRPr lang="ko-KR" altLang="en-US" sz="1000" kern="0" spc="-8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5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대중소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-윤고딕330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상생형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-윤고딕330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1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주관기관</a:t>
                      </a:r>
                      <a:r>
                        <a:rPr lang="en-US" altLang="ko-KR" sz="1000" kern="0" spc="-11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000" kern="0" spc="-11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대기업 등</a:t>
                      </a:r>
                      <a:r>
                        <a:rPr lang="en-US" altLang="ko-KR" sz="1000" kern="0" spc="-11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)</a:t>
                      </a:r>
                      <a:r>
                        <a:rPr lang="ko-KR" altLang="en-US" sz="1000" kern="0" spc="-11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이 중소</a:t>
                      </a:r>
                      <a:r>
                        <a:rPr lang="en-US" altLang="ko-KR" sz="1000" kern="0" spc="-11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1000" kern="0" spc="-11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중견</a:t>
                      </a:r>
                      <a:r>
                        <a:rPr lang="ko-KR" altLang="en-US" sz="1000" kern="0" spc="-21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기업과 협력하여 스마트공장을 </a:t>
                      </a:r>
                      <a:endParaRPr lang="en-US" altLang="ko-KR" sz="1000" kern="0" spc="-21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1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구축할 </a:t>
                      </a:r>
                      <a:r>
                        <a:rPr lang="ko-KR" altLang="en-US" sz="1000" kern="0" spc="-21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경우 정부가 비용 일부 지원</a:t>
                      </a:r>
                      <a:endParaRPr lang="ko-KR" altLang="en-US" sz="1000" kern="0" spc="-21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92710" marR="0" indent="-9271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* 정부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30%, 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대기업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30%, 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중소중견기업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40</a:t>
                      </a:r>
                      <a:r>
                        <a:rPr lang="en-US" altLang="ko-KR" sz="800" kern="0" spc="-12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% /  2</a:t>
                      </a:r>
                      <a:r>
                        <a:rPr lang="ko-KR" altLang="en-US" sz="800" kern="0" spc="-12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천만원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 이내일 경우 중소기업 부담 없음 </a:t>
                      </a:r>
                      <a:endParaRPr lang="ko-KR" altLang="en-US" sz="800" kern="0" spc="-7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0.5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억원 이내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수시</a:t>
                      </a:r>
                      <a:endParaRPr lang="ko-KR" altLang="en-US" sz="1000" kern="0" spc="-8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8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시범공장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-윤고딕330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2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도입희망 기업이 </a:t>
                      </a:r>
                      <a:r>
                        <a:rPr lang="ko-KR" altLang="en-US" sz="1000" kern="0" spc="-120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벤치마킹할</a:t>
                      </a:r>
                      <a:r>
                        <a:rPr lang="ko-KR" altLang="en-US" sz="1000" kern="0" spc="-12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 수 </a:t>
                      </a:r>
                      <a:r>
                        <a:rPr lang="ko-KR" altLang="en-US" sz="1000" kern="0" spc="-17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있는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맑은 고딕"/>
                        </a:rPr>
                        <a:t> 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시범공장을 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주요거점에</a:t>
                      </a:r>
                      <a:endParaRPr lang="en-US" altLang="ko-KR" sz="1000" kern="0" spc="-5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구축 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지원</a:t>
                      </a:r>
                      <a:endParaRPr lang="ko-KR" altLang="en-US" sz="1000" kern="0" spc="-5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억원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2.18~3.15</a:t>
                      </a:r>
                      <a:endParaRPr lang="en-US" sz="1000" kern="0" spc="-8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6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업종별 특화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-윤고딕330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7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유사 제조공정</a:t>
                      </a:r>
                      <a:r>
                        <a:rPr lang="en-US" altLang="ko-KR" sz="1000" kern="0" spc="-17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000" kern="0" spc="-17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업종 등</a:t>
                      </a:r>
                      <a:r>
                        <a:rPr lang="en-US" altLang="ko-KR" sz="1000" kern="0" spc="-17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)</a:t>
                      </a:r>
                      <a:r>
                        <a:rPr lang="ko-KR" altLang="en-US" sz="1000" kern="0" spc="-17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을 가진 기업의 </a:t>
                      </a:r>
                      <a:r>
                        <a:rPr lang="ko-KR" altLang="en-US" sz="1000" kern="0" spc="-27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스마트</a:t>
                      </a:r>
                      <a:r>
                        <a:rPr lang="ko-KR" altLang="en-US" sz="1000" kern="0" spc="-24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공장 공통 특화 솔루션 구축 지원</a:t>
                      </a:r>
                      <a:endParaRPr lang="ko-KR" altLang="en-US" sz="1000" kern="0" spc="-24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4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lang="ko-KR" altLang="en-US" sz="1000" kern="0" spc="-4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억원</a:t>
                      </a:r>
                      <a:endParaRPr lang="ko-KR" altLang="en-US" sz="1000" kern="0" spc="-4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수시</a:t>
                      </a:r>
                      <a:endParaRPr lang="ko-KR" altLang="en-US" sz="1000" kern="0" spc="-8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1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6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로봇활용 제조혁신지원</a:t>
                      </a:r>
                      <a:endParaRPr lang="ko-KR" altLang="en-US" sz="1000" kern="0" spc="-6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로봇엔지니어링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로봇 도입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로봇활용교육 등 패키지 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억원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2.18~3.15</a:t>
                      </a:r>
                      <a:endParaRPr lang="en-US" sz="1000" kern="0" spc="-8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284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6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스마트 마이스터</a:t>
                      </a:r>
                      <a:endParaRPr lang="ko-KR" altLang="en-US" sz="1000" kern="0" spc="-6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스마트공장 구축 기업의 현장진단 및 구축과정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중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현장애로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해결 지원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마이스터 인건비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수시</a:t>
                      </a:r>
                      <a:endParaRPr lang="ko-KR" altLang="en-US" sz="1000" kern="0" spc="-8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* </a:t>
                      </a:r>
                      <a:r>
                        <a:rPr lang="ko-KR" altLang="en-US" sz="800" kern="0" spc="-1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전문가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:</a:t>
                      </a:r>
                      <a:r>
                        <a:rPr lang="ko-KR" altLang="en-US" sz="800" kern="0" spc="-10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/>
                      </a:r>
                      <a:br>
                        <a:rPr lang="ko-KR" altLang="en-US" sz="800" kern="0" spc="-10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800" kern="0" spc="-1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2.18~3.15</a:t>
                      </a:r>
                      <a:endParaRPr lang="ko-KR" altLang="en-US" sz="800" kern="0" spc="-10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284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6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스마트화역량강화</a:t>
                      </a:r>
                      <a:endParaRPr lang="ko-KR" altLang="en-US" sz="1000" kern="0" spc="-6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컨설팅 비용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950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만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(760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지원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8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수시</a:t>
                      </a:r>
                      <a:endParaRPr lang="ko-KR" altLang="en-US" sz="1000" kern="0" spc="-8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24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* 컨설팅기관 </a:t>
                      </a:r>
                      <a:r>
                        <a:rPr lang="en-US" altLang="ko-KR" sz="800" kern="0" spc="-24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:</a:t>
                      </a:r>
                      <a:r>
                        <a:rPr lang="ko-KR" altLang="en-US" sz="800" kern="0" spc="-10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/>
                      </a:r>
                      <a:br>
                        <a:rPr lang="ko-KR" altLang="en-US" sz="800" kern="0" spc="-10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800" kern="0" spc="-10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2.18~3.15</a:t>
                      </a:r>
                      <a:endParaRPr lang="ko-KR" altLang="en-US" sz="800" kern="0" spc="-10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284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6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스마트공장 수준확인</a:t>
                      </a:r>
                      <a:endParaRPr lang="ko-KR" altLang="en-US" sz="1000" kern="0" spc="-6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스마트공장 관련 기업 제조수준 진단 및 고도화 가이드라인 제시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진단비용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8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수시</a:t>
                      </a:r>
                      <a:endParaRPr lang="ko-KR" altLang="en-US" sz="1000" kern="0" spc="-8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95250" marR="0" indent="-9525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* 확인기관 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: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/>
                      </a:r>
                      <a:b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2.18~3.15</a:t>
                      </a:r>
                      <a:endParaRPr lang="ko-KR" altLang="en-US" sz="800" kern="0" spc="-10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6547" marR="56547" marT="15634" marB="156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75474" y="980729"/>
            <a:ext cx="2652100" cy="342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5454" tIns="47727" rIns="95454" bIns="47727">
            <a:spAutoFit/>
          </a:bodyPr>
          <a:lstStyle/>
          <a:p>
            <a:pPr marL="265113" indent="-26511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 Unicode MS" panose="020B0604020202020204" pitchFamily="50" charset="-127"/>
              </a:rPr>
              <a:t>2019</a:t>
            </a:r>
            <a:r>
              <a:rPr kumimoji="1" lang="ko-KR" altLang="en-US" sz="16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 Unicode MS" panose="020B0604020202020204" pitchFamily="50" charset="-127"/>
              </a:rPr>
              <a:t>년 보급사업</a:t>
            </a:r>
            <a:r>
              <a:rPr kumimoji="1" lang="en-US" altLang="ko-KR" sz="16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 Unicode MS" panose="020B0604020202020204" pitchFamily="50" charset="-127"/>
              </a:rPr>
              <a:t>(</a:t>
            </a:r>
            <a:r>
              <a:rPr kumimoji="1" lang="ko-KR" altLang="en-US" sz="16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 Unicode MS" panose="020B0604020202020204" pitchFamily="50" charset="-127"/>
              </a:rPr>
              <a:t>요약</a:t>
            </a:r>
            <a:r>
              <a:rPr kumimoji="1" lang="en-US" altLang="ko-KR" sz="16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 Unicode MS" panose="020B0604020202020204" pitchFamily="50" charset="-127"/>
              </a:rPr>
              <a:t>)</a:t>
            </a:r>
            <a:endParaRPr kumimoji="1" lang="ko-KR" altLang="en-US" sz="16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87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수준확인 신청관련</a:t>
            </a:r>
            <a:endParaRPr lang="ko-KR" altLang="en-US" dirty="0"/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275474" y="980729"/>
            <a:ext cx="2148757" cy="342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5454" tIns="47727" rIns="95454" bIns="47727">
            <a:spAutoFit/>
          </a:bodyPr>
          <a:lstStyle/>
          <a:p>
            <a:pPr marL="265113" indent="-26511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kumimoji="1" lang="ko-KR" altLang="en-US" sz="16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 Unicode MS" panose="020B0604020202020204" pitchFamily="50" charset="-127"/>
              </a:rPr>
              <a:t>참여기업 신청자격</a:t>
            </a:r>
            <a:endParaRPr kumimoji="1" lang="ko-KR" altLang="en-US" sz="16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 Unicode MS" panose="020B0604020202020204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487620"/>
              </p:ext>
            </p:extLst>
          </p:nvPr>
        </p:nvGraphicFramePr>
        <p:xfrm>
          <a:off x="387036" y="1484408"/>
          <a:ext cx="8001387" cy="2029675"/>
        </p:xfrm>
        <a:graphic>
          <a:graphicData uri="http://schemas.openxmlformats.org/drawingml/2006/table">
            <a:tbl>
              <a:tblPr/>
              <a:tblGrid>
                <a:gridCol w="8001387">
                  <a:extLst>
                    <a:ext uri="{9D8B030D-6E8A-4147-A177-3AD203B41FA5}">
                      <a16:colId xmlns:a16="http://schemas.microsoft.com/office/drawing/2014/main" xmlns="" val="2568977602"/>
                    </a:ext>
                  </a:extLst>
                </a:gridCol>
              </a:tblGrid>
              <a:tr h="1296520"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◦ ‘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14~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‘스마트공장 구축 지원사업’ 참여 이력이 없는 기업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◦ ‘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14~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‘스마트공장 구축 지원사업*’ 참여 후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자체재원을 추가 투자하여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기능개선 및 기술수준 고도화를 완료한 기업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42876339"/>
                  </a:ext>
                </a:extLst>
              </a:tr>
              <a:tr h="733155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</a:t>
                      </a: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스마트공장 구축 지원사업</a:t>
                      </a: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중소기업기술정보진흥원</a:t>
                      </a: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민관합동스마트공장사업추진단</a:t>
                      </a: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endParaRPr lang="ko-KR" altLang="en-US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중소기업중앙회</a:t>
                      </a: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창조경제혁신센터</a:t>
                      </a: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테크노파크</a:t>
                      </a: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등에서 수행하는 스마트공장 구축 관련 사업</a:t>
                      </a:r>
                    </a:p>
                    <a:p>
                      <a:pPr fontAlgn="base" latinLnBrk="1"/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및 </a:t>
                      </a:r>
                      <a:r>
                        <a:rPr lang="ko-KR" alt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스마트그리드</a:t>
                      </a: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노후 산단 제조공정 혁신지원사업 등</a:t>
                      </a: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00663754"/>
                  </a:ext>
                </a:extLst>
              </a:tr>
            </a:tbl>
          </a:graphicData>
        </a:graphic>
      </p:graphicFrame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76920" y="3806473"/>
            <a:ext cx="2018913" cy="342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5454" tIns="47727" rIns="95454" bIns="47727">
            <a:spAutoFit/>
          </a:bodyPr>
          <a:lstStyle/>
          <a:p>
            <a:pPr marL="265113" indent="-26511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kumimoji="1" lang="ko-KR" altLang="en-US" sz="16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 Unicode MS" panose="020B0604020202020204" pitchFamily="50" charset="-127"/>
              </a:rPr>
              <a:t>신청절차 및 비용</a:t>
            </a:r>
            <a:endParaRPr kumimoji="1" lang="ko-KR" altLang="en-US" sz="16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 Unicode MS" panose="020B0604020202020204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527662"/>
              </p:ext>
            </p:extLst>
          </p:nvPr>
        </p:nvGraphicFramePr>
        <p:xfrm>
          <a:off x="395536" y="4260191"/>
          <a:ext cx="8001387" cy="2000314"/>
        </p:xfrm>
        <a:graphic>
          <a:graphicData uri="http://schemas.openxmlformats.org/drawingml/2006/table">
            <a:tbl>
              <a:tblPr/>
              <a:tblGrid>
                <a:gridCol w="8001387"/>
              </a:tblGrid>
              <a:tr h="1296520"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① 신청기업이 스마트공장 지원사업 종합관리시스템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www.smart-factory.kr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접속하여 일반회원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가입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단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5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 이전에는 </a:t>
                      </a:r>
                      <a:r>
                        <a:rPr lang="en-US" altLang="ko-KR" sz="160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https://it.smplatform.go.kr</a:t>
                      </a:r>
                      <a:r>
                        <a:rPr lang="en-US" altLang="ko-KR" sz="160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로 가입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② 수준확인 신청서 및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자가진단표를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작성하여 온라인 제출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※ (</a:t>
                      </a:r>
                      <a:r>
                        <a:rPr lang="ko-KR" altLang="en-US" sz="160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첨부 서류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사업자등록증명원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국세 및 지방세 납입증명서 각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endParaRPr lang="en-US" altLang="ko-KR" sz="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소요비용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“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전액 정부지원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”(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예산소진시까지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61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텍스트 개체 틀 10"/>
          <p:cNvSpPr>
            <a:spLocks noGrp="1"/>
          </p:cNvSpPr>
          <p:nvPr>
            <p:ph type="body" sz="quarter" idx="12"/>
          </p:nvPr>
        </p:nvSpPr>
        <p:spPr>
          <a:xfrm>
            <a:off x="0" y="0"/>
            <a:ext cx="9144000" cy="684360"/>
          </a:xfrm>
        </p:spPr>
        <p:txBody>
          <a:bodyPr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수준확인 신청 관련</a:t>
            </a:r>
            <a:endParaRPr lang="ko-KR" altLang="en-US" dirty="0"/>
          </a:p>
        </p:txBody>
      </p:sp>
      <p:sp>
        <p:nvSpPr>
          <p:cNvPr id="31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214210" y="6447659"/>
            <a:ext cx="642029" cy="308111"/>
          </a:xfrm>
        </p:spPr>
        <p:txBody>
          <a:bodyPr/>
          <a:lstStyle/>
          <a:p>
            <a:pPr defTabSz="839876"/>
            <a:fld id="{08ED2D31-BE64-4E41-835D-DE0E3710DC17}" type="slidenum">
              <a:rPr lang="ko-KR" altLang="en-US" smtClean="0">
                <a:solidFill>
                  <a:prstClr val="black"/>
                </a:solidFill>
              </a:rPr>
              <a:pPr defTabSz="839876"/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75473" y="1214185"/>
            <a:ext cx="1687092" cy="342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5454" tIns="47727" rIns="95454" bIns="47727">
            <a:spAutoFit/>
          </a:bodyPr>
          <a:lstStyle/>
          <a:p>
            <a:pPr marL="265113" indent="-26511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kumimoji="1" lang="ko-KR" altLang="en-US" sz="16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 Unicode MS" panose="020B0604020202020204" pitchFamily="50" charset="-127"/>
              </a:rPr>
              <a:t>문의 및 안내 </a:t>
            </a:r>
            <a:endParaRPr kumimoji="1" lang="ko-KR" altLang="en-US" sz="16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 Unicode MS" panose="020B0604020202020204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166048"/>
              </p:ext>
            </p:extLst>
          </p:nvPr>
        </p:nvGraphicFramePr>
        <p:xfrm>
          <a:off x="467544" y="1844824"/>
          <a:ext cx="8001387" cy="1296520"/>
        </p:xfrm>
        <a:graphic>
          <a:graphicData uri="http://schemas.openxmlformats.org/drawingml/2006/table">
            <a:tbl>
              <a:tblPr/>
              <a:tblGrid>
                <a:gridCol w="8001387"/>
              </a:tblGrid>
              <a:tr h="1296520"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200000"/>
                        </a:lnSpc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◦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SBC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인증원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중소벤처기업진흥공단 부설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fontAlgn="base" latinLnBrk="1">
                        <a:lnSpc>
                          <a:spcPct val="200000"/>
                        </a:lnSpc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▶ 스마트공장 수준확인 담당자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정강일실장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고아름팀장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(02-2113-7517)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788" marR="59788" marT="17907" marB="17907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8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"/>
          <a:stretch/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062"/>
          <p:cNvSpPr txBox="1">
            <a:spLocks noChangeArrowheads="1"/>
          </p:cNvSpPr>
          <p:nvPr/>
        </p:nvSpPr>
        <p:spPr bwMode="auto">
          <a:xfrm>
            <a:off x="4448280" y="3259720"/>
            <a:ext cx="3085781" cy="75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b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defTabSz="809858" latinLnBrk="0">
              <a:defRPr/>
            </a:pPr>
            <a:r>
              <a:rPr kumimoji="0" lang="ko-KR" altLang="en-US" sz="4899" b="1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견명조"/>
              </a:rPr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72325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  <a:effectLst/>
        <a:scene3d>
          <a:camera prst="perspectiveFront"/>
          <a:lightRig rig="threePt" dir="t"/>
        </a:scene3d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2487</TotalTime>
  <Words>1040</Words>
  <Application>Microsoft Office PowerPoint</Application>
  <PresentationFormat>화면 슬라이드 쇼(4:3)</PresentationFormat>
  <Paragraphs>357</Paragraphs>
  <Slides>10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2" baseType="lpstr">
      <vt:lpstr>Office 테마</vt:lpstr>
      <vt:lpstr>워크시트</vt:lpstr>
      <vt:lpstr>스마트공장 수준확인제도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고아름</dc:creator>
  <cp:lastModifiedBy>user</cp:lastModifiedBy>
  <cp:revision>233</cp:revision>
  <cp:lastPrinted>2017-09-13T04:52:56Z</cp:lastPrinted>
  <dcterms:created xsi:type="dcterms:W3CDTF">2014-07-18T08:06:58Z</dcterms:created>
  <dcterms:modified xsi:type="dcterms:W3CDTF">2019-04-29T04:35:38Z</dcterms:modified>
</cp:coreProperties>
</file>